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5143500" type="screen16x9"/>
  <p:notesSz cx="6858000" cy="9144000"/>
  <p:embeddedFontLst>
    <p:embeddedFont>
      <p:font typeface="Calibri" panose="020F0502020204030204" pitchFamily="34" charset="0"/>
      <p:regular r:id="rId59"/>
      <p:bold r:id="rId60"/>
      <p:italic r:id="rId61"/>
      <p:boldItalic r:id="rId62"/>
    </p:embeddedFont>
    <p:embeddedFont>
      <p:font typeface="Lato" panose="020B0604020202020204" charset="0"/>
      <p:regular r:id="rId63"/>
      <p:bold r:id="rId64"/>
      <p:italic r:id="rId65"/>
      <p:boldItalic r:id="rId66"/>
    </p:embeddedFont>
    <p:embeddedFont>
      <p:font typeface="Noto Sans Symbols" panose="020B0502040504020204" pitchFamily="34" charset="0"/>
      <p:regular r:id="rId67"/>
      <p:bold r:id="rId68"/>
    </p:embeddedFont>
    <p:embeddedFont>
      <p:font typeface="Proxima Nova" panose="020B0604020202020204" charset="0"/>
      <p:regular r:id="rId69"/>
      <p:bold r:id="rId70"/>
      <p:italic r:id="rId71"/>
      <p:boldItalic r:id="rId72"/>
    </p:embeddedFont>
    <p:embeddedFont>
      <p:font typeface="Raleway" panose="020B0604020202020204" charset="0"/>
      <p:regular r:id="rId73"/>
      <p:bold r:id="rId74"/>
      <p:italic r:id="rId75"/>
      <p:boldItalic r:id="rId76"/>
    </p:embeddedFont>
    <p:embeddedFont>
      <p:font typeface="Roboto" panose="020B060402020202020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43BAD9-AEC2-4304-993B-F7A2F98B3E73}">
  <a:tblStyle styleId="{5F43BAD9-AEC2-4304-993B-F7A2F98B3E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922" autoAdjust="0"/>
  </p:normalViewPr>
  <p:slideViewPr>
    <p:cSldViewPr snapToGrid="0">
      <p:cViewPr varScale="1">
        <p:scale>
          <a:sx n="82" d="100"/>
          <a:sy n="82" d="100"/>
        </p:scale>
        <p:origin x="1474"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font" Target="fonts/font3.fntdata"/><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80"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b9296dde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g6b9296dde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6b9296ddea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6b9296dde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b9296ddea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b9296dde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b9296ddea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b9296dd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eb745b15_0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eb745b15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abba004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abba004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b9296ddea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b9296dde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6b9296ddea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6b9296dde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6beb745b15_0_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g6beb745b15_0_6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US" b="1"/>
              <a:t>Rule based approach</a:t>
            </a:r>
            <a:r>
              <a:rPr lang="en-US"/>
              <a:t> to test the grammar. </a:t>
            </a:r>
            <a:endParaRPr/>
          </a:p>
          <a:p>
            <a:pPr marL="457200" lvl="0" indent="-317500" algn="l" rtl="0">
              <a:lnSpc>
                <a:spcPct val="100000"/>
              </a:lnSpc>
              <a:spcBef>
                <a:spcPts val="0"/>
              </a:spcBef>
              <a:spcAft>
                <a:spcPts val="0"/>
              </a:spcAft>
              <a:buSzPts val="1400"/>
              <a:buChar char="●"/>
            </a:pPr>
            <a:r>
              <a:rPr lang="en-US"/>
              <a:t>we need to know the </a:t>
            </a:r>
            <a:r>
              <a:rPr lang="en-US" b="1"/>
              <a:t>meaning of each word</a:t>
            </a:r>
            <a:r>
              <a:rPr lang="en-US"/>
              <a:t> in the sentence</a:t>
            </a:r>
            <a:endParaRPr/>
          </a:p>
          <a:p>
            <a:pPr marL="457200" lvl="0" indent="-317500" algn="l" rtl="0">
              <a:lnSpc>
                <a:spcPct val="100000"/>
              </a:lnSpc>
              <a:spcBef>
                <a:spcPts val="0"/>
              </a:spcBef>
              <a:spcAft>
                <a:spcPts val="0"/>
              </a:spcAft>
              <a:buSzPts val="1400"/>
              <a:buChar char="●"/>
            </a:pPr>
            <a:r>
              <a:rPr lang="en-US" b="1"/>
              <a:t>In sinhala</a:t>
            </a:r>
            <a:r>
              <a:rPr lang="en-US"/>
              <a:t> there are </a:t>
            </a:r>
            <a:r>
              <a:rPr lang="en-US" b="1"/>
              <a:t>many agreements, cases</a:t>
            </a:r>
            <a:r>
              <a:rPr lang="en-US"/>
              <a:t>, which </a:t>
            </a:r>
            <a:r>
              <a:rPr lang="en-US" b="1"/>
              <a:t>depends on the morphemes</a:t>
            </a:r>
            <a:r>
              <a:rPr lang="en-US"/>
              <a:t> of words </a:t>
            </a:r>
            <a:endParaRPr/>
          </a:p>
          <a:p>
            <a:pPr marL="457200" lvl="0" indent="-317500" algn="l" rtl="0">
              <a:lnSpc>
                <a:spcPct val="100000"/>
              </a:lnSpc>
              <a:spcBef>
                <a:spcPts val="0"/>
              </a:spcBef>
              <a:spcAft>
                <a:spcPts val="0"/>
              </a:spcAft>
              <a:buSzPts val="1400"/>
              <a:buChar char="●"/>
            </a:pPr>
            <a:r>
              <a:rPr lang="en-US"/>
              <a:t> so need to </a:t>
            </a:r>
            <a:r>
              <a:rPr lang="en-US" b="1"/>
              <a:t>extract details</a:t>
            </a:r>
            <a:r>
              <a:rPr lang="en-US"/>
              <a:t> out of the </a:t>
            </a:r>
            <a:r>
              <a:rPr lang="en-US" b="1"/>
              <a:t>words specially verbs</a:t>
            </a:r>
            <a:r>
              <a:rPr lang="en-US"/>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6beb74b08d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g6beb74b08d_4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1000"/>
              </a:spcBef>
              <a:spcAft>
                <a:spcPts val="0"/>
              </a:spcAft>
              <a:buSzPts val="1200"/>
              <a:buChar char="●"/>
            </a:pPr>
            <a:r>
              <a:rPr lang="en-US" sz="1200" b="1">
                <a:latin typeface="Calibri"/>
                <a:ea typeface="Calibri"/>
                <a:cs typeface="Calibri"/>
                <a:sym typeface="Calibri"/>
              </a:rPr>
              <a:t>ව</a:t>
            </a:r>
            <a:r>
              <a:rPr lang="en-US" sz="1200">
                <a:latin typeface="Calibri"/>
                <a:ea typeface="Calibri"/>
                <a:cs typeface="Calibri"/>
                <a:sym typeface="Calibri"/>
              </a:rPr>
              <a:t> -  force someone to do the act</a:t>
            </a:r>
            <a:endParaRPr sz="1200">
              <a:latin typeface="Calibri"/>
              <a:ea typeface="Calibri"/>
              <a:cs typeface="Calibri"/>
              <a:sym typeface="Calibri"/>
            </a:endParaRPr>
          </a:p>
          <a:p>
            <a:pPr marL="457200" lvl="0" indent="-304800" algn="l" rtl="0">
              <a:lnSpc>
                <a:spcPct val="150000"/>
              </a:lnSpc>
              <a:spcBef>
                <a:spcPts val="1000"/>
              </a:spcBef>
              <a:spcAft>
                <a:spcPts val="0"/>
              </a:spcAft>
              <a:buSzPts val="1200"/>
              <a:buFont typeface="Calibri"/>
              <a:buChar char="●"/>
            </a:pPr>
            <a:r>
              <a:rPr lang="en-US" sz="1200" b="1">
                <a:latin typeface="Calibri"/>
                <a:ea typeface="Calibri"/>
                <a:cs typeface="Calibri"/>
                <a:sym typeface="Calibri"/>
              </a:rPr>
              <a:t>න්නීය</a:t>
            </a:r>
            <a:r>
              <a:rPr lang="en-US" sz="1200">
                <a:latin typeface="Calibri"/>
                <a:ea typeface="Calibri"/>
                <a:cs typeface="Calibri"/>
                <a:sym typeface="Calibri"/>
              </a:rPr>
              <a:t> - 3rd person, singular, feminine verb,   final verb and present tense</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6beb74b08d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6beb74b08d_4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US" b="1"/>
              <a:t>more than 200 derivatives</a:t>
            </a:r>
            <a:r>
              <a:rPr lang="en-US"/>
              <a:t> from each verb root and we identified around </a:t>
            </a:r>
            <a:r>
              <a:rPr lang="en-US" b="1"/>
              <a:t>80 commonly</a:t>
            </a:r>
            <a:r>
              <a:rPr lang="en-US"/>
              <a:t> used verb derivatives from each root.</a:t>
            </a:r>
            <a:endParaRPr/>
          </a:p>
          <a:p>
            <a:pPr marL="457200" lvl="0" indent="-317500" algn="l" rtl="0">
              <a:lnSpc>
                <a:spcPct val="100000"/>
              </a:lnSpc>
              <a:spcBef>
                <a:spcPts val="0"/>
              </a:spcBef>
              <a:spcAft>
                <a:spcPts val="0"/>
              </a:spcAft>
              <a:buSzPts val="1400"/>
              <a:buChar char="●"/>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abba0040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7abba00405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US"/>
              <a:t>trained </a:t>
            </a:r>
            <a:r>
              <a:rPr lang="en-US" b="1"/>
              <a:t>morfessor</a:t>
            </a:r>
            <a:r>
              <a:rPr lang="en-US"/>
              <a:t> (unsupervised ML model for </a:t>
            </a:r>
            <a:r>
              <a:rPr lang="en-US" b="1"/>
              <a:t>morphological segmentation</a:t>
            </a:r>
            <a:r>
              <a:rPr lang="en-US"/>
              <a:t>) with sinhala and segmentate sinhala verbs,</a:t>
            </a:r>
            <a:endParaRPr/>
          </a:p>
          <a:p>
            <a:pPr marL="457200" lvl="0" indent="-317500" algn="l" rtl="0">
              <a:lnSpc>
                <a:spcPct val="100000"/>
              </a:lnSpc>
              <a:spcBef>
                <a:spcPts val="0"/>
              </a:spcBef>
              <a:spcAft>
                <a:spcPts val="0"/>
              </a:spcAft>
              <a:buSzPts val="1400"/>
              <a:buChar char="●"/>
            </a:pPr>
            <a:r>
              <a:rPr lang="en-US"/>
              <a:t>using a </a:t>
            </a:r>
            <a:r>
              <a:rPr lang="en-US" b="1"/>
              <a:t>python script</a:t>
            </a:r>
            <a:r>
              <a:rPr lang="en-US"/>
              <a:t>, divided those roots in to main classes.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9462c625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50000"/>
              </a:lnSpc>
              <a:spcBef>
                <a:spcPts val="1000"/>
              </a:spcBef>
              <a:spcAft>
                <a:spcPts val="0"/>
              </a:spcAft>
              <a:buSzPts val="1100"/>
              <a:buChar char="●"/>
            </a:pPr>
            <a:r>
              <a:rPr lang="en-US">
                <a:latin typeface="Calibri"/>
                <a:ea typeface="Calibri"/>
                <a:cs typeface="Calibri"/>
                <a:sym typeface="Calibri"/>
              </a:rPr>
              <a:t>3rd person, Singular, Masculine, Past Tense verb form</a:t>
            </a:r>
            <a:endParaRPr/>
          </a:p>
        </p:txBody>
      </p:sp>
      <p:sp>
        <p:nvSpPr>
          <p:cNvPr id="285" name="Google Shape;285;g79462c6251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abba0040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33 sub classes.</a:t>
            </a:r>
            <a:endParaRPr/>
          </a:p>
          <a:p>
            <a:pPr marL="457200" lvl="0" indent="0" algn="l" rtl="0">
              <a:spcBef>
                <a:spcPts val="0"/>
              </a:spcBef>
              <a:spcAft>
                <a:spcPts val="0"/>
              </a:spcAft>
              <a:buNone/>
            </a:pPr>
            <a:endParaRPr/>
          </a:p>
        </p:txBody>
      </p:sp>
      <p:sp>
        <p:nvSpPr>
          <p:cNvPr id="290" name="Google Shape;290;g7abba00405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1000"/>
              </a:spcBef>
              <a:spcAft>
                <a:spcPts val="0"/>
              </a:spcAft>
              <a:buSzPts val="1200"/>
              <a:buFont typeface="Calibri"/>
              <a:buChar char="●"/>
            </a:pPr>
            <a:r>
              <a:rPr lang="en-US" sz="1200">
                <a:latin typeface="Calibri"/>
                <a:ea typeface="Calibri"/>
                <a:cs typeface="Calibri"/>
                <a:sym typeface="Calibri"/>
              </a:rPr>
              <a:t>In FOMA we are providing </a:t>
            </a:r>
            <a:r>
              <a:rPr lang="en-US" sz="1200" b="1">
                <a:latin typeface="Calibri"/>
                <a:ea typeface="Calibri"/>
                <a:cs typeface="Calibri"/>
                <a:sym typeface="Calibri"/>
              </a:rPr>
              <a:t> the verb roots</a:t>
            </a:r>
            <a:r>
              <a:rPr lang="en-US" sz="1200">
                <a:latin typeface="Calibri"/>
                <a:ea typeface="Calibri"/>
                <a:cs typeface="Calibri"/>
                <a:sym typeface="Calibri"/>
              </a:rPr>
              <a:t> and the </a:t>
            </a:r>
            <a:r>
              <a:rPr lang="en-US" sz="1200" b="1">
                <a:latin typeface="Calibri"/>
                <a:ea typeface="Calibri"/>
                <a:cs typeface="Calibri"/>
                <a:sym typeface="Calibri"/>
              </a:rPr>
              <a:t>set of morphemes</a:t>
            </a:r>
            <a:r>
              <a:rPr lang="en-US" sz="1200">
                <a:latin typeface="Calibri"/>
                <a:ea typeface="Calibri"/>
                <a:cs typeface="Calibri"/>
                <a:sym typeface="Calibri"/>
              </a:rPr>
              <a:t> related to </a:t>
            </a:r>
            <a:r>
              <a:rPr lang="en-US" sz="1200" b="1">
                <a:latin typeface="Calibri"/>
                <a:ea typeface="Calibri"/>
                <a:cs typeface="Calibri"/>
                <a:sym typeface="Calibri"/>
              </a:rPr>
              <a:t>each group</a:t>
            </a:r>
            <a:r>
              <a:rPr lang="en-US" sz="1200">
                <a:latin typeface="Calibri"/>
                <a:ea typeface="Calibri"/>
                <a:cs typeface="Calibri"/>
                <a:sym typeface="Calibri"/>
              </a:rPr>
              <a:t> of verb roots </a:t>
            </a:r>
            <a:r>
              <a:rPr lang="en-US" sz="1200" b="1">
                <a:latin typeface="Calibri"/>
                <a:ea typeface="Calibri"/>
                <a:cs typeface="Calibri"/>
                <a:sym typeface="Calibri"/>
              </a:rPr>
              <a:t>in a lexicon</a:t>
            </a:r>
            <a:r>
              <a:rPr lang="en-US" sz="1200">
                <a:latin typeface="Calibri"/>
                <a:ea typeface="Calibri"/>
                <a:cs typeface="Calibri"/>
                <a:sym typeface="Calibri"/>
              </a:rPr>
              <a:t> data file. </a:t>
            </a:r>
            <a:r>
              <a:rPr lang="en-US" sz="1200" b="1">
                <a:latin typeface="Calibri"/>
                <a:ea typeface="Calibri"/>
                <a:cs typeface="Calibri"/>
                <a:sym typeface="Calibri"/>
              </a:rPr>
              <a:t>For each lexicon file</a:t>
            </a:r>
            <a:r>
              <a:rPr lang="en-US" sz="1200">
                <a:latin typeface="Calibri"/>
                <a:ea typeface="Calibri"/>
                <a:cs typeface="Calibri"/>
                <a:sym typeface="Calibri"/>
              </a:rPr>
              <a:t>, we should apply a </a:t>
            </a:r>
            <a:r>
              <a:rPr lang="en-US" sz="1200" b="1">
                <a:latin typeface="Calibri"/>
                <a:ea typeface="Calibri"/>
                <a:cs typeface="Calibri"/>
                <a:sym typeface="Calibri"/>
              </a:rPr>
              <a:t>unique set of regular expressions</a:t>
            </a:r>
            <a:r>
              <a:rPr lang="en-US" sz="1200">
                <a:latin typeface="Calibri"/>
                <a:ea typeface="Calibri"/>
                <a:cs typeface="Calibri"/>
                <a:sym typeface="Calibri"/>
              </a:rPr>
              <a:t> (re-write rules) to generate the verb forms correctly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7abba0040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7abba00405_0_51:notes"/>
          <p:cNvSpPr txBox="1">
            <a:spLocks noGrp="1"/>
          </p:cNvSpPr>
          <p:nvPr>
            <p:ph type="body" idx="1"/>
          </p:nvPr>
        </p:nvSpPr>
        <p:spPr>
          <a:xfrm>
            <a:off x="685800" y="44196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US"/>
              <a:t>lexicon file for one of 33 sub classes.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abba0040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7abba00405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US"/>
              <a:t>set of </a:t>
            </a:r>
            <a:r>
              <a:rPr lang="en-US" b="1"/>
              <a:t>regular expressions</a:t>
            </a:r>
            <a:r>
              <a:rPr lang="en-US"/>
              <a:t> apply on the above lexicon file to generate correct verb form.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tag set?</a:t>
            </a:r>
            <a:endParaRPr/>
          </a:p>
        </p:txBody>
      </p:sp>
      <p:sp>
        <p:nvSpPr>
          <p:cNvPr id="320" name="Google Shape;320;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Other considerations: NLTK (does shallow parsing, not suitable for free word order)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first we try to pragram senteses to create grammar rule</a:t>
            </a:r>
            <a:endParaRPr/>
          </a:p>
        </p:txBody>
      </p:sp>
      <p:sp>
        <p:nvSpPr>
          <p:cNvPr id="351" name="Google Shape;351;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7a6626a70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7a6626a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7a6626a70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7a6626a70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7a6626a70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7a6626a70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7a6626a70d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7a6626a70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7a6626a70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7a6626a70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beb74b08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6beb74b0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6beb74b08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6beb74b08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beb74b08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beb74b08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6beb745b1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6beb745b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For the grammar checker</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beb745b1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beb745b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7abba00405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7abba0040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Labeled using </a:t>
            </a:r>
            <a:r>
              <a:rPr lang="en-US" b="1"/>
              <a:t>python scripts</a:t>
            </a:r>
            <a:r>
              <a:rPr lang="en-US"/>
              <a:t> and </a:t>
            </a:r>
            <a:r>
              <a:rPr lang="en-US" b="1"/>
              <a:t>manual effort</a:t>
            </a:r>
            <a:r>
              <a:rPr lang="en-US"/>
              <a: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beb745b1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beb745b1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Accuracy of </a:t>
            </a:r>
            <a:r>
              <a:rPr lang="en-US" b="1"/>
              <a:t>94%</a:t>
            </a:r>
            <a:r>
              <a:rPr lang="en-US"/>
              <a:t> within our </a:t>
            </a:r>
            <a:r>
              <a:rPr lang="en-US" b="1"/>
              <a:t>scope</a:t>
            </a:r>
            <a:endParaRPr b="1"/>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6beb745b1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6beb745b1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6beb745b15_0_6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6beb745b15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beb745b15_0_6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beb745b15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beb745b15_0_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beb745b15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6beb745b15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6beb745b1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1" name="Google Shape;481;p2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6b9296dde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6b9296dde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b9296dde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b9296dde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2"/>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6" name="Google Shape;86;p11"/>
          <p:cNvGrpSpPr/>
          <p:nvPr/>
        </p:nvGrpSpPr>
        <p:grpSpPr>
          <a:xfrm>
            <a:off x="830392" y="1191256"/>
            <a:ext cx="745763" cy="45826"/>
            <a:chOff x="4580561" y="2589004"/>
            <a:chExt cx="1064464" cy="25200"/>
          </a:xfrm>
        </p:grpSpPr>
        <p:sp>
          <p:nvSpPr>
            <p:cNvPr id="87" name="Google Shape;87;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 name="Google Shape;89;p11"/>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90" name="Google Shape;90;p11"/>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91" name="Google Shape;91;p11"/>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92" name="Google Shape;92;p1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3"/>
        <p:cNvGrpSpPr/>
        <p:nvPr/>
      </p:nvGrpSpPr>
      <p:grpSpPr>
        <a:xfrm>
          <a:off x="0" y="0"/>
          <a:ext cx="0" cy="0"/>
          <a:chOff x="0" y="0"/>
          <a:chExt cx="0" cy="0"/>
        </a:xfrm>
      </p:grpSpPr>
      <p:sp>
        <p:nvSpPr>
          <p:cNvPr id="94" name="Google Shape;94;p12"/>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95" name="Google Shape;95;p1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96"/>
        <p:cNvGrpSpPr/>
        <p:nvPr/>
      </p:nvGrpSpPr>
      <p:grpSpPr>
        <a:xfrm>
          <a:off x="0" y="0"/>
          <a:ext cx="0" cy="0"/>
          <a:chOff x="0" y="0"/>
          <a:chExt cx="0" cy="0"/>
        </a:xfrm>
      </p:grpSpPr>
      <p:grpSp>
        <p:nvGrpSpPr>
          <p:cNvPr id="97" name="Google Shape;97;p13"/>
          <p:cNvGrpSpPr/>
          <p:nvPr/>
        </p:nvGrpSpPr>
        <p:grpSpPr>
          <a:xfrm>
            <a:off x="830392" y="4169130"/>
            <a:ext cx="745763" cy="45826"/>
            <a:chOff x="4580561" y="2589004"/>
            <a:chExt cx="1064464" cy="25200"/>
          </a:xfrm>
        </p:grpSpPr>
        <p:sp>
          <p:nvSpPr>
            <p:cNvPr id="98" name="Google Shape;98;p1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0" name="Google Shape;100;p13"/>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01" name="Google Shape;101;p13"/>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1600"/>
              </a:spcBef>
              <a:spcAft>
                <a:spcPts val="0"/>
              </a:spcAft>
              <a:buClr>
                <a:schemeClr val="lt1"/>
              </a:buClr>
              <a:buSzPts val="1100"/>
              <a:buChar char="○"/>
              <a:defRPr>
                <a:solidFill>
                  <a:schemeClr val="lt1"/>
                </a:solidFill>
              </a:defRPr>
            </a:lvl2pPr>
            <a:lvl3pPr marL="1371600" lvl="2" indent="-298450" algn="l">
              <a:lnSpc>
                <a:spcPct val="115000"/>
              </a:lnSpc>
              <a:spcBef>
                <a:spcPts val="1600"/>
              </a:spcBef>
              <a:spcAft>
                <a:spcPts val="0"/>
              </a:spcAft>
              <a:buClr>
                <a:schemeClr val="lt1"/>
              </a:buClr>
              <a:buSzPts val="1100"/>
              <a:buChar char="■"/>
              <a:defRPr>
                <a:solidFill>
                  <a:schemeClr val="lt1"/>
                </a:solidFill>
              </a:defRPr>
            </a:lvl3pPr>
            <a:lvl4pPr marL="1828800" lvl="3" indent="-298450" algn="l">
              <a:lnSpc>
                <a:spcPct val="115000"/>
              </a:lnSpc>
              <a:spcBef>
                <a:spcPts val="1600"/>
              </a:spcBef>
              <a:spcAft>
                <a:spcPts val="0"/>
              </a:spcAft>
              <a:buClr>
                <a:schemeClr val="lt1"/>
              </a:buClr>
              <a:buSzPts val="1100"/>
              <a:buChar char="●"/>
              <a:defRPr>
                <a:solidFill>
                  <a:schemeClr val="lt1"/>
                </a:solidFill>
              </a:defRPr>
            </a:lvl4pPr>
            <a:lvl5pPr marL="2286000" lvl="4" indent="-298450" algn="l">
              <a:lnSpc>
                <a:spcPct val="115000"/>
              </a:lnSpc>
              <a:spcBef>
                <a:spcPts val="1600"/>
              </a:spcBef>
              <a:spcAft>
                <a:spcPts val="0"/>
              </a:spcAft>
              <a:buClr>
                <a:schemeClr val="lt1"/>
              </a:buClr>
              <a:buSzPts val="1100"/>
              <a:buChar char="○"/>
              <a:defRPr>
                <a:solidFill>
                  <a:schemeClr val="lt1"/>
                </a:solidFill>
              </a:defRPr>
            </a:lvl5pPr>
            <a:lvl6pPr marL="2743200" lvl="5" indent="-298450" algn="l">
              <a:lnSpc>
                <a:spcPct val="115000"/>
              </a:lnSpc>
              <a:spcBef>
                <a:spcPts val="1600"/>
              </a:spcBef>
              <a:spcAft>
                <a:spcPts val="0"/>
              </a:spcAft>
              <a:buClr>
                <a:schemeClr val="lt1"/>
              </a:buClr>
              <a:buSzPts val="1100"/>
              <a:buChar char="■"/>
              <a:defRPr>
                <a:solidFill>
                  <a:schemeClr val="lt1"/>
                </a:solidFill>
              </a:defRPr>
            </a:lvl6pPr>
            <a:lvl7pPr marL="3200400" lvl="6" indent="-298450" algn="l">
              <a:lnSpc>
                <a:spcPct val="115000"/>
              </a:lnSpc>
              <a:spcBef>
                <a:spcPts val="1600"/>
              </a:spcBef>
              <a:spcAft>
                <a:spcPts val="0"/>
              </a:spcAft>
              <a:buClr>
                <a:schemeClr val="lt1"/>
              </a:buClr>
              <a:buSzPts val="1100"/>
              <a:buChar char="●"/>
              <a:defRPr>
                <a:solidFill>
                  <a:schemeClr val="lt1"/>
                </a:solidFill>
              </a:defRPr>
            </a:lvl7pPr>
            <a:lvl8pPr marL="3657600" lvl="7" indent="-298450" algn="l">
              <a:lnSpc>
                <a:spcPct val="115000"/>
              </a:lnSpc>
              <a:spcBef>
                <a:spcPts val="1600"/>
              </a:spcBef>
              <a:spcAft>
                <a:spcPts val="0"/>
              </a:spcAft>
              <a:buClr>
                <a:schemeClr val="lt1"/>
              </a:buClr>
              <a:buSzPts val="1100"/>
              <a:buChar char="○"/>
              <a:defRPr>
                <a:solidFill>
                  <a:schemeClr val="lt1"/>
                </a:solidFill>
              </a:defRPr>
            </a:lvl8pPr>
            <a:lvl9pPr marL="4114800" lvl="8" indent="-298450" algn="l">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102" name="Google Shape;102;p1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3"/>
        <p:cNvGrpSpPr/>
        <p:nvPr/>
      </p:nvGrpSpPr>
      <p:grpSpPr>
        <a:xfrm>
          <a:off x="0" y="0"/>
          <a:ext cx="0" cy="0"/>
          <a:chOff x="0" y="0"/>
          <a:chExt cx="0" cy="0"/>
        </a:xfrm>
      </p:grpSpPr>
      <p:sp>
        <p:nvSpPr>
          <p:cNvPr id="104" name="Google Shape;104;p1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 name="Google Shape;22;p3"/>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23" name="Google Shape;23;p3"/>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4" name="Google Shape;24;p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4"/>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4"/>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 name="Google Shape;32;p4"/>
          <p:cNvCxnSpPr/>
          <p:nvPr/>
        </p:nvCxnSpPr>
        <p:spPr>
          <a:xfrm>
            <a:off x="8598817" y="216350"/>
            <a:ext cx="216300" cy="0"/>
          </a:xfrm>
          <a:prstGeom prst="straightConnector1">
            <a:avLst/>
          </a:prstGeom>
          <a:noFill/>
          <a:ln w="9525" cap="flat" cmpd="sng">
            <a:solidFill>
              <a:schemeClr val="lt2"/>
            </a:solidFill>
            <a:prstDash val="solid"/>
            <a:round/>
            <a:headEnd type="none" w="sm" len="sm"/>
            <a:tailEnd type="none" w="sm" len="sm"/>
          </a:ln>
        </p:spPr>
      </p:cxnSp>
      <p:cxnSp>
        <p:nvCxnSpPr>
          <p:cNvPr id="33" name="Google Shape;33;p4"/>
          <p:cNvCxnSpPr/>
          <p:nvPr/>
        </p:nvCxnSpPr>
        <p:spPr>
          <a:xfrm>
            <a:off x="8598817" y="250138"/>
            <a:ext cx="216300" cy="0"/>
          </a:xfrm>
          <a:prstGeom prst="straightConnector1">
            <a:avLst/>
          </a:prstGeom>
          <a:noFill/>
          <a:ln w="9525" cap="flat" cmpd="sng">
            <a:solidFill>
              <a:schemeClr val="lt2"/>
            </a:solidFill>
            <a:prstDash val="solid"/>
            <a:round/>
            <a:headEnd type="none" w="sm" len="sm"/>
            <a:tailEnd type="none" w="sm" len="sm"/>
          </a:ln>
        </p:spPr>
      </p:cxnSp>
      <p:cxnSp>
        <p:nvCxnSpPr>
          <p:cNvPr id="34" name="Google Shape;34;p4"/>
          <p:cNvCxnSpPr/>
          <p:nvPr/>
        </p:nvCxnSpPr>
        <p:spPr>
          <a:xfrm>
            <a:off x="8598817" y="283925"/>
            <a:ext cx="216300" cy="0"/>
          </a:xfrm>
          <a:prstGeom prst="straightConnector1">
            <a:avLst/>
          </a:prstGeom>
          <a:noFill/>
          <a:ln w="9525" cap="flat" cmpd="sng">
            <a:solidFill>
              <a:schemeClr val="lt2"/>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 name="Google Shape;37;p5"/>
          <p:cNvGrpSpPr/>
          <p:nvPr/>
        </p:nvGrpSpPr>
        <p:grpSpPr>
          <a:xfrm>
            <a:off x="830392" y="1191256"/>
            <a:ext cx="745763" cy="45826"/>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 name="Google Shape;40;p5"/>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41" name="Google Shape;41;p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 name="Google Shape;44;p6"/>
          <p:cNvGrpSpPr/>
          <p:nvPr/>
        </p:nvGrpSpPr>
        <p:grpSpPr>
          <a:xfrm>
            <a:off x="830392" y="1191256"/>
            <a:ext cx="745763" cy="45826"/>
            <a:chOff x="4580561" y="2589004"/>
            <a:chExt cx="1064464" cy="25200"/>
          </a:xfrm>
        </p:grpSpPr>
        <p:sp>
          <p:nvSpPr>
            <p:cNvPr id="45" name="Google Shape;45;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Google Shape;47;p6"/>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48" name="Google Shape;48;p6"/>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9" name="Google Shape;49;p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50"/>
        <p:cNvGrpSpPr/>
        <p:nvPr/>
      </p:nvGrpSpPr>
      <p:grpSpPr>
        <a:xfrm>
          <a:off x="0" y="0"/>
          <a:ext cx="0" cy="0"/>
          <a:chOff x="0" y="0"/>
          <a:chExt cx="0" cy="0"/>
        </a:xfrm>
      </p:grpSpPr>
      <p:pic>
        <p:nvPicPr>
          <p:cNvPr id="51" name="Google Shape;51;p7" descr="shutterstock_429987889_edited.jpg"/>
          <p:cNvPicPr preferRelativeResize="0"/>
          <p:nvPr/>
        </p:nvPicPr>
        <p:blipFill rotWithShape="1">
          <a:blip r:embed="rId2">
            <a:alphaModFix/>
          </a:blip>
          <a:srcRect/>
          <a:stretch/>
        </p:blipFill>
        <p:spPr>
          <a:xfrm>
            <a:off x="0" y="487825"/>
            <a:ext cx="9144000" cy="4655676"/>
          </a:xfrm>
          <a:prstGeom prst="rect">
            <a:avLst/>
          </a:prstGeom>
          <a:noFill/>
          <a:ln>
            <a:noFill/>
          </a:ln>
        </p:spPr>
      </p:pic>
      <p:sp>
        <p:nvSpPr>
          <p:cNvPr id="52" name="Google Shape;52;p7"/>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 name="Google Shape;53;p7"/>
          <p:cNvGrpSpPr/>
          <p:nvPr/>
        </p:nvGrpSpPr>
        <p:grpSpPr>
          <a:xfrm>
            <a:off x="830392" y="1191256"/>
            <a:ext cx="745763" cy="45826"/>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 name="Google Shape;56;p7"/>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57" name="Google Shape;57;p7"/>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58" name="Google Shape;58;p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59" name="Google Shape;59;p7"/>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0" name="Google Shape;60;p7"/>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61" name="Google Shape;61;p7"/>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62" name="Google Shape;62;p7"/>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3"/>
        <p:cNvGrpSpPr/>
        <p:nvPr/>
      </p:nvGrpSpPr>
      <p:grpSpPr>
        <a:xfrm>
          <a:off x="0" y="0"/>
          <a:ext cx="0" cy="0"/>
          <a:chOff x="0" y="0"/>
          <a:chExt cx="0" cy="0"/>
        </a:xfrm>
      </p:grpSpPr>
      <p:grpSp>
        <p:nvGrpSpPr>
          <p:cNvPr id="64" name="Google Shape;64;p8"/>
          <p:cNvGrpSpPr/>
          <p:nvPr/>
        </p:nvGrpSpPr>
        <p:grpSpPr>
          <a:xfrm>
            <a:off x="830392" y="1191256"/>
            <a:ext cx="745763" cy="45826"/>
            <a:chOff x="4580561" y="2589004"/>
            <a:chExt cx="1064464" cy="25200"/>
          </a:xfrm>
        </p:grpSpPr>
        <p:sp>
          <p:nvSpPr>
            <p:cNvPr id="65" name="Google Shape;65;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 name="Google Shape;67;p8"/>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68" name="Google Shape;68;p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9"/>
        <p:cNvGrpSpPr/>
        <p:nvPr/>
      </p:nvGrpSpPr>
      <p:grpSpPr>
        <a:xfrm>
          <a:off x="0" y="0"/>
          <a:ext cx="0" cy="0"/>
          <a:chOff x="0" y="0"/>
          <a:chExt cx="0" cy="0"/>
        </a:xfrm>
      </p:grpSpPr>
      <p:sp>
        <p:nvSpPr>
          <p:cNvPr id="70" name="Google Shape;70;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 name="Google Shape;71;p9"/>
          <p:cNvGrpSpPr/>
          <p:nvPr/>
        </p:nvGrpSpPr>
        <p:grpSpPr>
          <a:xfrm>
            <a:off x="830392" y="1191256"/>
            <a:ext cx="745763" cy="45826"/>
            <a:chOff x="4580561" y="2589004"/>
            <a:chExt cx="1064464" cy="25200"/>
          </a:xfrm>
        </p:grpSpPr>
        <p:sp>
          <p:nvSpPr>
            <p:cNvPr id="72" name="Google Shape;72;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4" name="Google Shape;74;p9"/>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75" name="Google Shape;75;p9"/>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76" name="Google Shape;76;p9"/>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77" name="Google Shape;77;p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8"/>
        <p:cNvGrpSpPr/>
        <p:nvPr/>
      </p:nvGrpSpPr>
      <p:grpSpPr>
        <a:xfrm>
          <a:off x="0" y="0"/>
          <a:ext cx="0" cy="0"/>
          <a:chOff x="0" y="0"/>
          <a:chExt cx="0" cy="0"/>
        </a:xfrm>
      </p:grpSpPr>
      <p:grpSp>
        <p:nvGrpSpPr>
          <p:cNvPr id="79" name="Google Shape;79;p10"/>
          <p:cNvGrpSpPr/>
          <p:nvPr/>
        </p:nvGrpSpPr>
        <p:grpSpPr>
          <a:xfrm>
            <a:off x="830392" y="4169130"/>
            <a:ext cx="745763" cy="45826"/>
            <a:chOff x="4580561" y="2589004"/>
            <a:chExt cx="1064464" cy="25200"/>
          </a:xfrm>
        </p:grpSpPr>
        <p:sp>
          <p:nvSpPr>
            <p:cNvPr id="80" name="Google Shape;80;p10"/>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0"/>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 name="Google Shape;82;p10"/>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83" name="Google Shape;83;p1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7.jp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7.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image" Target="../media/image7.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5.xml"/><Relationship Id="rId1" Type="http://schemas.openxmlformats.org/officeDocument/2006/relationships/slideLayout" Target="../slideLayouts/slideLayout5.xml"/><Relationship Id="rId5" Type="http://schemas.openxmlformats.org/officeDocument/2006/relationships/image" Target="../media/image29.jpg"/><Relationship Id="rId4" Type="http://schemas.openxmlformats.org/officeDocument/2006/relationships/image" Target="../media/image28.jp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ctrTitle"/>
          </p:nvPr>
        </p:nvSpPr>
        <p:spPr>
          <a:xfrm>
            <a:off x="729450" y="1322450"/>
            <a:ext cx="4890900" cy="166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200"/>
              <a:buNone/>
            </a:pPr>
            <a:r>
              <a:rPr lang="en-US" sz="6000" b="1">
                <a:solidFill>
                  <a:srgbClr val="000000"/>
                </a:solidFill>
              </a:rPr>
              <a:t>සිදත්</a:t>
            </a:r>
            <a:endParaRPr sz="6000" b="1"/>
          </a:p>
        </p:txBody>
      </p:sp>
      <p:sp>
        <p:nvSpPr>
          <p:cNvPr id="110" name="Google Shape;110;p15"/>
          <p:cNvSpPr txBox="1">
            <a:spLocks noGrp="1"/>
          </p:cNvSpPr>
          <p:nvPr>
            <p:ph type="subTitle" idx="1"/>
          </p:nvPr>
        </p:nvSpPr>
        <p:spPr>
          <a:xfrm>
            <a:off x="729563" y="2998272"/>
            <a:ext cx="4890900" cy="54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US" sz="2400" b="1"/>
              <a:t>Sinhala Grammar Checker</a:t>
            </a:r>
            <a:endParaRPr sz="2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endParaRPr/>
          </a:p>
        </p:txBody>
      </p:sp>
      <p:sp>
        <p:nvSpPr>
          <p:cNvPr id="185" name="Google Shape;185;p24"/>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300"/>
              <a:buNone/>
            </a:pPr>
            <a:endParaRPr/>
          </a:p>
        </p:txBody>
      </p:sp>
      <p:pic>
        <p:nvPicPr>
          <p:cNvPr id="186" name="Google Shape;186;p24"/>
          <p:cNvPicPr preferRelativeResize="0"/>
          <p:nvPr/>
        </p:nvPicPr>
        <p:blipFill rotWithShape="1">
          <a:blip r:embed="rId3">
            <a:alphaModFix/>
          </a:blip>
          <a:srcRect/>
          <a:stretch/>
        </p:blipFill>
        <p:spPr>
          <a:xfrm>
            <a:off x="0" y="502024"/>
            <a:ext cx="9144000" cy="4641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n-US"/>
              <a:t>Verbs categories </a:t>
            </a:r>
            <a:endParaRPr/>
          </a:p>
        </p:txBody>
      </p:sp>
      <p:sp>
        <p:nvSpPr>
          <p:cNvPr id="192" name="Google Shape;192;p25"/>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US"/>
              <a:t>අ ගණය </a:t>
            </a:r>
            <a:endParaRPr/>
          </a:p>
          <a:p>
            <a:pPr marL="457200" lvl="0" indent="-311150" algn="l" rtl="0">
              <a:lnSpc>
                <a:spcPct val="115000"/>
              </a:lnSpc>
              <a:spcBef>
                <a:spcPts val="0"/>
              </a:spcBef>
              <a:spcAft>
                <a:spcPts val="0"/>
              </a:spcAft>
              <a:buSzPts val="1300"/>
              <a:buChar char="●"/>
            </a:pPr>
            <a:r>
              <a:rPr lang="en-US"/>
              <a:t>අදි ගණය</a:t>
            </a:r>
            <a:endParaRPr/>
          </a:p>
          <a:p>
            <a:pPr marL="457200" lvl="0" indent="-311150" algn="l" rtl="0">
              <a:lnSpc>
                <a:spcPct val="115000"/>
              </a:lnSpc>
              <a:spcBef>
                <a:spcPts val="0"/>
              </a:spcBef>
              <a:spcAft>
                <a:spcPts val="0"/>
              </a:spcAft>
              <a:buSzPts val="1300"/>
              <a:buChar char="●"/>
            </a:pPr>
            <a:r>
              <a:rPr lang="en-US"/>
              <a:t>අරි ගණය</a:t>
            </a:r>
            <a:endParaRPr/>
          </a:p>
          <a:p>
            <a:pPr marL="457200" lvl="0" indent="-311150" algn="l" rtl="0">
              <a:lnSpc>
                <a:spcPct val="115000"/>
              </a:lnSpc>
              <a:spcBef>
                <a:spcPts val="0"/>
              </a:spcBef>
              <a:spcAft>
                <a:spcPts val="0"/>
              </a:spcAft>
              <a:buSzPts val="1300"/>
              <a:buChar char="●"/>
            </a:pPr>
            <a:r>
              <a:rPr lang="en-US"/>
              <a:t>වඳී ගණය</a:t>
            </a:r>
            <a:endParaRPr/>
          </a:p>
          <a:p>
            <a:pPr marL="457200" lvl="0" indent="-311150" algn="l" rtl="0">
              <a:lnSpc>
                <a:spcPct val="115000"/>
              </a:lnSpc>
              <a:spcBef>
                <a:spcPts val="0"/>
              </a:spcBef>
              <a:spcAft>
                <a:spcPts val="0"/>
              </a:spcAft>
              <a:buSzPts val="1300"/>
              <a:buChar char="●"/>
            </a:pPr>
            <a:r>
              <a:rPr lang="en-US"/>
              <a:t>උපදි ගණය</a:t>
            </a:r>
            <a:endParaRPr/>
          </a:p>
          <a:p>
            <a:pPr marL="457200" lvl="0" indent="-311150" algn="l" rtl="0">
              <a:lnSpc>
                <a:spcPct val="115000"/>
              </a:lnSpc>
              <a:spcBef>
                <a:spcPts val="0"/>
              </a:spcBef>
              <a:spcAft>
                <a:spcPts val="0"/>
              </a:spcAft>
              <a:buSzPts val="1300"/>
              <a:buChar char="●"/>
            </a:pPr>
            <a:r>
              <a:rPr lang="en-US"/>
              <a:t>නවති ගණය</a:t>
            </a:r>
            <a:endParaRPr/>
          </a:p>
          <a:p>
            <a:pPr marL="457200" lvl="0" indent="-311150" algn="l" rtl="0">
              <a:lnSpc>
                <a:spcPct val="115000"/>
              </a:lnSpc>
              <a:spcBef>
                <a:spcPts val="0"/>
              </a:spcBef>
              <a:spcAft>
                <a:spcPts val="0"/>
              </a:spcAft>
              <a:buSzPts val="1300"/>
              <a:buChar char="●"/>
            </a:pPr>
            <a:r>
              <a:rPr lang="en-US"/>
              <a:t>එ ගණය</a:t>
            </a:r>
            <a:endParaRPr/>
          </a:p>
          <a:p>
            <a:pPr marL="457200" lvl="0" indent="-311150" algn="l" rtl="0">
              <a:lnSpc>
                <a:spcPct val="115000"/>
              </a:lnSpc>
              <a:spcBef>
                <a:spcPts val="0"/>
              </a:spcBef>
              <a:spcAft>
                <a:spcPts val="0"/>
              </a:spcAft>
              <a:buSzPts val="1300"/>
              <a:buChar char="●"/>
            </a:pPr>
            <a:r>
              <a:rPr lang="en-US"/>
              <a:t>ගන් ගණය</a:t>
            </a:r>
            <a:endParaRPr/>
          </a:p>
          <a:p>
            <a:pPr marL="457200" lvl="0" indent="-311150" algn="l" rtl="0">
              <a:lnSpc>
                <a:spcPct val="115000"/>
              </a:lnSpc>
              <a:spcBef>
                <a:spcPts val="0"/>
              </a:spcBef>
              <a:spcAft>
                <a:spcPts val="0"/>
              </a:spcAft>
              <a:buSzPts val="1300"/>
              <a:buChar char="●"/>
            </a:pPr>
            <a:r>
              <a:rPr lang="en-US"/>
              <a:t>ක ගණය</a:t>
            </a:r>
            <a:endParaRPr/>
          </a:p>
          <a:p>
            <a:pPr marL="457200" lvl="0" indent="-228600" algn="l" rtl="0">
              <a:lnSpc>
                <a:spcPct val="115000"/>
              </a:lnSpc>
              <a:spcBef>
                <a:spcPts val="0"/>
              </a:spcBef>
              <a:spcAft>
                <a:spcPts val="0"/>
              </a:spcAft>
              <a:buSzPts val="1300"/>
              <a:buNone/>
            </a:pPr>
            <a:endParaRPr/>
          </a:p>
        </p:txBody>
      </p:sp>
      <p:sp>
        <p:nvSpPr>
          <p:cNvPr id="193" name="Google Shape;193;p2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US"/>
              <a:t>ව ගණය</a:t>
            </a:r>
            <a:endParaRPr/>
          </a:p>
          <a:p>
            <a:pPr marL="457200" lvl="0" indent="-311150" algn="l" rtl="0">
              <a:spcBef>
                <a:spcPts val="0"/>
              </a:spcBef>
              <a:spcAft>
                <a:spcPts val="0"/>
              </a:spcAft>
              <a:buSzPts val="1300"/>
              <a:buChar char="●"/>
            </a:pPr>
            <a:r>
              <a:rPr lang="en-US"/>
              <a:t>ය ගණය</a:t>
            </a:r>
            <a:endParaRPr/>
          </a:p>
          <a:p>
            <a:pPr marL="457200" lvl="0" indent="-311150" algn="l" rtl="0">
              <a:spcBef>
                <a:spcPts val="0"/>
              </a:spcBef>
              <a:spcAft>
                <a:spcPts val="0"/>
              </a:spcAft>
              <a:buSzPts val="1300"/>
              <a:buChar char="●"/>
            </a:pPr>
            <a:r>
              <a:rPr lang="en-US"/>
              <a:t>දෙ ගණය</a:t>
            </a:r>
            <a:endParaRPr/>
          </a:p>
          <a:p>
            <a:pPr marL="457200" lvl="0" indent="-311150" algn="l" rtl="0">
              <a:spcBef>
                <a:spcPts val="0"/>
              </a:spcBef>
              <a:spcAft>
                <a:spcPts val="0"/>
              </a:spcAft>
              <a:buSzPts val="1300"/>
              <a:buChar char="●"/>
            </a:pPr>
            <a:r>
              <a:rPr lang="en-US"/>
              <a:t>බො ගණය</a:t>
            </a:r>
            <a:endParaRPr/>
          </a:p>
          <a:p>
            <a:pPr marL="457200" lvl="0" indent="-311150" algn="l" rtl="0">
              <a:spcBef>
                <a:spcPts val="0"/>
              </a:spcBef>
              <a:spcAft>
                <a:spcPts val="0"/>
              </a:spcAft>
              <a:buSzPts val="1300"/>
              <a:buChar char="●"/>
            </a:pPr>
            <a:r>
              <a:rPr lang="en-US"/>
              <a:t> කර ගණය</a:t>
            </a:r>
            <a:endParaRPr/>
          </a:p>
          <a:p>
            <a:pPr marL="457200" lvl="0" indent="-311150" algn="l" rtl="0">
              <a:spcBef>
                <a:spcPts val="0"/>
              </a:spcBef>
              <a:spcAft>
                <a:spcPts val="0"/>
              </a:spcAft>
              <a:buSzPts val="1300"/>
              <a:buChar char="●"/>
            </a:pPr>
            <a:r>
              <a:rPr lang="en-US"/>
              <a:t>ලබ ගණය</a:t>
            </a:r>
            <a:endParaRPr/>
          </a:p>
          <a:p>
            <a:pPr marL="457200" lvl="0" indent="-311150" algn="l" rtl="0">
              <a:spcBef>
                <a:spcPts val="0"/>
              </a:spcBef>
              <a:spcAft>
                <a:spcPts val="0"/>
              </a:spcAft>
              <a:buSzPts val="1300"/>
              <a:buChar char="●"/>
            </a:pPr>
            <a:r>
              <a:rPr lang="en-US"/>
              <a:t>වෙ ගණය</a:t>
            </a:r>
            <a:endParaRPr/>
          </a:p>
          <a:p>
            <a:pPr marL="457200" lvl="0" indent="-311150" algn="l" rtl="0">
              <a:spcBef>
                <a:spcPts val="0"/>
              </a:spcBef>
              <a:spcAft>
                <a:spcPts val="0"/>
              </a:spcAft>
              <a:buSzPts val="1300"/>
              <a:buChar char="●"/>
            </a:pPr>
            <a:r>
              <a:rPr lang="en-US"/>
              <a:t>ඉන් ගණය</a:t>
            </a:r>
            <a:endParaRPr/>
          </a:p>
          <a:p>
            <a:pPr marL="0" lvl="0" indent="0" algn="l" rtl="0">
              <a:spcBef>
                <a:spcPts val="0"/>
              </a:spcBef>
              <a:spcAft>
                <a:spcPts val="0"/>
              </a:spcAft>
              <a:buNone/>
            </a:pPr>
            <a:endParaRPr/>
          </a:p>
        </p:txBody>
      </p:sp>
      <p:sp>
        <p:nvSpPr>
          <p:cNvPr id="194" name="Google Shape;194;p25"/>
          <p:cNvSpPr txBox="1"/>
          <p:nvPr/>
        </p:nvSpPr>
        <p:spPr>
          <a:xfrm>
            <a:off x="397669" y="4523925"/>
            <a:ext cx="82725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350">
                <a:solidFill>
                  <a:srgbClr val="444444"/>
                </a:solidFill>
                <a:highlight>
                  <a:srgbClr val="FFFFFF"/>
                </a:highlight>
              </a:rPr>
              <a:t>නිවැරදි  සිංහලය - Professor J.B. Disanayake</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6" descr="A close up of a piece of paper&#10;&#10;Description automatically generated"/>
          <p:cNvPicPr preferRelativeResize="0"/>
          <p:nvPr/>
        </p:nvPicPr>
        <p:blipFill rotWithShape="1">
          <a:blip r:embed="rId3">
            <a:alphaModFix/>
          </a:blip>
          <a:srcRect t="2276" b="2233"/>
          <a:stretch/>
        </p:blipFill>
        <p:spPr>
          <a:xfrm>
            <a:off x="149013" y="751839"/>
            <a:ext cx="8845973" cy="3962401"/>
          </a:xfrm>
          <a:prstGeom prst="rect">
            <a:avLst/>
          </a:prstGeom>
          <a:noFill/>
          <a:ln w="12700" cap="flat" cmpd="sng">
            <a:solidFill>
              <a:schemeClr val="dk2"/>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FOMA</a:t>
            </a:r>
            <a:endParaRPr/>
          </a:p>
        </p:txBody>
      </p:sp>
      <p:sp>
        <p:nvSpPr>
          <p:cNvPr id="205" name="Google Shape;205;p27"/>
          <p:cNvSpPr txBox="1">
            <a:spLocks noGrp="1"/>
          </p:cNvSpPr>
          <p:nvPr>
            <p:ph type="body" idx="1"/>
          </p:nvPr>
        </p:nvSpPr>
        <p:spPr>
          <a:xfrm>
            <a:off x="730000" y="1936350"/>
            <a:ext cx="7893000" cy="1597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333333"/>
              </a:buClr>
              <a:buSzPts val="1200"/>
              <a:buFont typeface="Roboto"/>
              <a:buChar char="●"/>
            </a:pPr>
            <a:r>
              <a:rPr lang="en-US" sz="1200">
                <a:solidFill>
                  <a:srgbClr val="333333"/>
                </a:solidFill>
                <a:latin typeface="Roboto"/>
                <a:ea typeface="Roboto"/>
                <a:cs typeface="Roboto"/>
                <a:sym typeface="Roboto"/>
              </a:rPr>
              <a:t>Foma is a compiler, programming language, and C library for constructing finite-state automata and transducers for various uses.</a:t>
            </a:r>
            <a:endParaRPr sz="1200">
              <a:solidFill>
                <a:srgbClr val="333333"/>
              </a:solidFill>
              <a:latin typeface="Roboto"/>
              <a:ea typeface="Roboto"/>
              <a:cs typeface="Roboto"/>
              <a:sym typeface="Roboto"/>
            </a:endParaRPr>
          </a:p>
          <a:p>
            <a:pPr marL="457200" lvl="0" indent="-304800" algn="l" rtl="0">
              <a:spcBef>
                <a:spcPts val="0"/>
              </a:spcBef>
              <a:spcAft>
                <a:spcPts val="0"/>
              </a:spcAft>
              <a:buClr>
                <a:srgbClr val="333333"/>
              </a:buClr>
              <a:buSzPts val="1200"/>
              <a:buFont typeface="Roboto"/>
              <a:buChar char="●"/>
            </a:pPr>
            <a:r>
              <a:rPr lang="en-US" sz="1200">
                <a:solidFill>
                  <a:srgbClr val="333333"/>
                </a:solidFill>
                <a:latin typeface="Roboto"/>
                <a:ea typeface="Roboto"/>
                <a:cs typeface="Roboto"/>
                <a:sym typeface="Roboto"/>
              </a:rPr>
              <a:t>FOMA is used to compile Regular expressions written to a transducer to get the result</a:t>
            </a:r>
            <a:endParaRPr sz="1200">
              <a:solidFill>
                <a:srgbClr val="333333"/>
              </a:solidFill>
              <a:latin typeface="Roboto"/>
              <a:ea typeface="Roboto"/>
              <a:cs typeface="Roboto"/>
              <a:sym typeface="Roboto"/>
            </a:endParaRPr>
          </a:p>
          <a:p>
            <a:pPr marL="457200" lvl="0" indent="-304800" algn="l" rtl="0">
              <a:spcBef>
                <a:spcPts val="0"/>
              </a:spcBef>
              <a:spcAft>
                <a:spcPts val="0"/>
              </a:spcAft>
              <a:buClr>
                <a:srgbClr val="333333"/>
              </a:buClr>
              <a:buSzPts val="1200"/>
              <a:buFont typeface="Roboto"/>
              <a:buChar char="●"/>
            </a:pPr>
            <a:r>
              <a:rPr lang="en-US" sz="1200">
                <a:solidFill>
                  <a:srgbClr val="333333"/>
                </a:solidFill>
                <a:latin typeface="Roboto"/>
                <a:ea typeface="Roboto"/>
                <a:cs typeface="Roboto"/>
                <a:sym typeface="Roboto"/>
              </a:rPr>
              <a:t>This can be used to analyze morphology using the finite state transducer </a:t>
            </a:r>
            <a:endParaRPr sz="1200">
              <a:solidFill>
                <a:srgbClr val="333333"/>
              </a:solidFill>
              <a:latin typeface="Roboto"/>
              <a:ea typeface="Roboto"/>
              <a:cs typeface="Roboto"/>
              <a:sym typeface="Roboto"/>
            </a:endParaRPr>
          </a:p>
          <a:p>
            <a:pPr marL="0" lvl="0" indent="0" algn="l" rtl="0">
              <a:spcBef>
                <a:spcPts val="0"/>
              </a:spcBef>
              <a:spcAft>
                <a:spcPts val="0"/>
              </a:spcAft>
              <a:buNone/>
            </a:pPr>
            <a:endParaRPr sz="1200">
              <a:solidFill>
                <a:srgbClr val="333333"/>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8"/>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28"/>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12" name="Google Shape;212;p28"/>
          <p:cNvPicPr preferRelativeResize="0"/>
          <p:nvPr/>
        </p:nvPicPr>
        <p:blipFill>
          <a:blip r:embed="rId3">
            <a:alphaModFix/>
          </a:blip>
          <a:stretch>
            <a:fillRect/>
          </a:stretch>
        </p:blipFill>
        <p:spPr>
          <a:xfrm>
            <a:off x="676900" y="3136450"/>
            <a:ext cx="6905625" cy="962025"/>
          </a:xfrm>
          <a:prstGeom prst="rect">
            <a:avLst/>
          </a:prstGeom>
          <a:noFill/>
          <a:ln>
            <a:noFill/>
          </a:ln>
        </p:spPr>
      </p:pic>
      <p:pic>
        <p:nvPicPr>
          <p:cNvPr id="213" name="Google Shape;213;p28"/>
          <p:cNvPicPr preferRelativeResize="0"/>
          <p:nvPr/>
        </p:nvPicPr>
        <p:blipFill>
          <a:blip r:embed="rId4">
            <a:alphaModFix/>
          </a:blip>
          <a:stretch>
            <a:fillRect/>
          </a:stretch>
        </p:blipFill>
        <p:spPr>
          <a:xfrm>
            <a:off x="730000" y="1277025"/>
            <a:ext cx="3063609" cy="1631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Grammar Checking</a:t>
            </a:r>
            <a:endParaRPr/>
          </a:p>
          <a:p>
            <a:pPr marL="0" lvl="0" indent="0" algn="l" rtl="0">
              <a:spcBef>
                <a:spcPts val="0"/>
              </a:spcBef>
              <a:spcAft>
                <a:spcPts val="0"/>
              </a:spcAft>
              <a:buNone/>
            </a:pPr>
            <a:r>
              <a:rPr lang="en-US" sz="2400"/>
              <a:t>Deep Learning</a:t>
            </a:r>
            <a:endParaRPr sz="2400"/>
          </a:p>
        </p:txBody>
      </p:sp>
      <p:sp>
        <p:nvSpPr>
          <p:cNvPr id="219" name="Google Shape;219;p29"/>
          <p:cNvSpPr txBox="1">
            <a:spLocks noGrp="1"/>
          </p:cNvSpPr>
          <p:nvPr>
            <p:ph type="body" idx="1"/>
          </p:nvPr>
        </p:nvSpPr>
        <p:spPr>
          <a:xfrm>
            <a:off x="730000" y="2122900"/>
            <a:ext cx="7209000" cy="2967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400"/>
              <a:t>Data analytics/Deep learning uses data on the language to process. </a:t>
            </a:r>
            <a:endParaRPr sz="1400"/>
          </a:p>
          <a:p>
            <a:pPr marL="457200" lvl="0" indent="-317500" algn="l" rtl="0">
              <a:spcBef>
                <a:spcPts val="0"/>
              </a:spcBef>
              <a:spcAft>
                <a:spcPts val="0"/>
              </a:spcAft>
              <a:buSzPts val="1400"/>
              <a:buChar char="●"/>
            </a:pPr>
            <a:r>
              <a:rPr lang="en-US" sz="1400"/>
              <a:t>This need annotated data for processing. </a:t>
            </a:r>
            <a:endParaRPr sz="1400"/>
          </a:p>
          <a:p>
            <a:pPr marL="457200" lvl="0" indent="-317500" algn="l" rtl="0">
              <a:spcBef>
                <a:spcPts val="0"/>
              </a:spcBef>
              <a:spcAft>
                <a:spcPts val="0"/>
              </a:spcAft>
              <a:buSzPts val="1400"/>
              <a:buChar char="●"/>
            </a:pPr>
            <a:r>
              <a:rPr lang="en-US" sz="1400"/>
              <a:t>This is learning from past experience to learn the current situation. </a:t>
            </a:r>
            <a:endParaRPr sz="1400"/>
          </a:p>
          <a:p>
            <a:pPr marL="457200" lvl="0" indent="-317500" algn="l" rtl="0">
              <a:spcBef>
                <a:spcPts val="0"/>
              </a:spcBef>
              <a:spcAft>
                <a:spcPts val="0"/>
              </a:spcAft>
              <a:buSzPts val="1400"/>
              <a:buChar char="●"/>
            </a:pPr>
            <a:r>
              <a:rPr lang="en-US" sz="1400"/>
              <a:t>This needs a significant amount of data and computer power to create these models.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5" name="Google Shape;225;p30"/>
          <p:cNvSpPr txBox="1">
            <a:spLocks noGrp="1"/>
          </p:cNvSpPr>
          <p:nvPr>
            <p:ph type="body" idx="1"/>
          </p:nvPr>
        </p:nvSpPr>
        <p:spPr>
          <a:xfrm>
            <a:off x="730000" y="1455727"/>
            <a:ext cx="8017500" cy="2900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400" dirty="0"/>
              <a:t>Project: </a:t>
            </a:r>
            <a:r>
              <a:rPr lang="en-US" sz="1400" dirty="0" err="1"/>
              <a:t>DeepCorrection</a:t>
            </a:r>
            <a:r>
              <a:rPr lang="en-US" sz="1400" dirty="0"/>
              <a:t> 3: Spell correction and simple grammar correction</a:t>
            </a:r>
            <a:endParaRPr sz="1400" dirty="0"/>
          </a:p>
          <a:p>
            <a:pPr marL="0" lvl="0" indent="0" algn="l" rtl="0">
              <a:lnSpc>
                <a:spcPct val="150000"/>
              </a:lnSpc>
              <a:spcBef>
                <a:spcPts val="0"/>
              </a:spcBef>
              <a:spcAft>
                <a:spcPts val="0"/>
              </a:spcAft>
              <a:buNone/>
            </a:pPr>
            <a:r>
              <a:rPr lang="en-US" sz="1400" dirty="0"/>
              <a:t>Author: </a:t>
            </a:r>
            <a:r>
              <a:rPr lang="en-US" sz="1400" dirty="0" err="1"/>
              <a:t>Praneeth</a:t>
            </a:r>
            <a:r>
              <a:rPr lang="en-US" sz="1400" dirty="0"/>
              <a:t> </a:t>
            </a:r>
            <a:r>
              <a:rPr lang="en-US" sz="1400" dirty="0" err="1"/>
              <a:t>Bedapudi</a:t>
            </a:r>
            <a:r>
              <a:rPr lang="en-US" sz="1400" dirty="0"/>
              <a:t> </a:t>
            </a:r>
            <a:endParaRPr sz="1400" dirty="0"/>
          </a:p>
          <a:p>
            <a:pPr marL="0" lvl="0" indent="0" algn="l" rtl="0">
              <a:lnSpc>
                <a:spcPct val="150000"/>
              </a:lnSpc>
              <a:spcBef>
                <a:spcPts val="0"/>
              </a:spcBef>
              <a:spcAft>
                <a:spcPts val="0"/>
              </a:spcAft>
              <a:buNone/>
            </a:pPr>
            <a:r>
              <a:rPr lang="en-US" sz="1400" dirty="0"/>
              <a:t>Trained on 8000000 sentences</a:t>
            </a:r>
            <a:endParaRPr sz="1400" dirty="0"/>
          </a:p>
          <a:p>
            <a:pPr marL="0" lvl="0" indent="0" algn="l" rtl="0">
              <a:lnSpc>
                <a:spcPct val="150000"/>
              </a:lnSpc>
              <a:spcBef>
                <a:spcPts val="0"/>
              </a:spcBef>
              <a:spcAft>
                <a:spcPts val="0"/>
              </a:spcAft>
              <a:buNone/>
            </a:pPr>
            <a:endParaRPr sz="1400" dirty="0"/>
          </a:p>
          <a:p>
            <a:pPr marL="0" lvl="0" indent="0" algn="l" rtl="0">
              <a:lnSpc>
                <a:spcPct val="150000"/>
              </a:lnSpc>
              <a:spcBef>
                <a:spcPts val="0"/>
              </a:spcBef>
              <a:spcAft>
                <a:spcPts val="0"/>
              </a:spcAft>
              <a:buNone/>
            </a:pPr>
            <a:r>
              <a:rPr lang="en-US" sz="1400" dirty="0"/>
              <a:t>PROJECT: GRAMMATICAL ERROR CORRECTION SYSTEM WITH DEEP LEARNING AUTHOR: Jose Silva  California State Polytechnic University</a:t>
            </a:r>
            <a:endParaRPr sz="1400" dirty="0"/>
          </a:p>
          <a:p>
            <a:pPr marL="0" lvl="0" indent="0" algn="l" rtl="0">
              <a:lnSpc>
                <a:spcPct val="150000"/>
              </a:lnSpc>
              <a:spcBef>
                <a:spcPts val="0"/>
              </a:spcBef>
              <a:spcAft>
                <a:spcPts val="0"/>
              </a:spcAft>
              <a:buNone/>
            </a:pPr>
            <a:r>
              <a:rPr lang="en-US" sz="1400" dirty="0"/>
              <a:t>Trained on nearly 392000 sentences</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31"/>
          <p:cNvSpPr txBox="1">
            <a:spLocks noGrp="1"/>
          </p:cNvSpPr>
          <p:nvPr>
            <p:ph type="body" idx="1"/>
          </p:nvPr>
        </p:nvSpPr>
        <p:spPr>
          <a:xfrm>
            <a:off x="730000" y="1754298"/>
            <a:ext cx="8017500" cy="290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Spell and Grammar Checking Tool for Sinhalese අකුරු ස ෝදුව - සියබ සුබ ක් කරනු රිසිසයන</a:t>
            </a:r>
            <a:endParaRPr/>
          </a:p>
          <a:p>
            <a:pPr marL="0" lvl="0" indent="0" algn="l" rtl="0">
              <a:spcBef>
                <a:spcPts val="0"/>
              </a:spcBef>
              <a:spcAft>
                <a:spcPts val="0"/>
              </a:spcAft>
              <a:buNone/>
            </a:pPr>
            <a:endParaRPr/>
          </a:p>
          <a:p>
            <a:pPr marL="0" lvl="0" indent="0" algn="l" rtl="0">
              <a:spcBef>
                <a:spcPts val="0"/>
              </a:spcBef>
              <a:spcAft>
                <a:spcPts val="0"/>
              </a:spcAft>
              <a:buNone/>
            </a:pPr>
            <a:r>
              <a:rPr lang="en-US"/>
              <a:t>Sri Lanka Institute of Information Technology, Malabe, Sri Lanka. Department of Sinhala, Faculty of Arts2 , University of Colombo</a:t>
            </a:r>
            <a:endParaRPr/>
          </a:p>
          <a:p>
            <a:pPr marL="0" lvl="0" indent="0" algn="l" rtl="0">
              <a:spcBef>
                <a:spcPts val="0"/>
              </a:spcBef>
              <a:spcAft>
                <a:spcPts val="0"/>
              </a:spcAft>
              <a:buNone/>
            </a:pPr>
            <a:endParaRPr/>
          </a:p>
          <a:p>
            <a:pPr marL="0" lvl="0" indent="0" algn="l" rtl="0">
              <a:spcBef>
                <a:spcPts val="0"/>
              </a:spcBef>
              <a:spcAft>
                <a:spcPts val="0"/>
              </a:spcAft>
              <a:buNone/>
            </a:pPr>
            <a:r>
              <a:rPr lang="en-US"/>
              <a:t>Grammar checking using machine leaning</a:t>
            </a:r>
            <a:endParaRPr/>
          </a:p>
          <a:p>
            <a:pPr marL="0" lvl="0" indent="0" algn="l" rtl="0">
              <a:spcBef>
                <a:spcPts val="0"/>
              </a:spcBef>
              <a:spcAft>
                <a:spcPts val="0"/>
              </a:spcAft>
              <a:buNone/>
            </a:pPr>
            <a:endParaRPr/>
          </a:p>
          <a:p>
            <a:pPr marL="0" lvl="0" indent="0" algn="l" rtl="0">
              <a:spcBef>
                <a:spcPts val="0"/>
              </a:spcBef>
              <a:spcAft>
                <a:spcPts val="0"/>
              </a:spcAft>
              <a:buNone/>
            </a:pPr>
            <a:r>
              <a:rPr lang="en-US"/>
              <a:t>Input correct sentences = 25, System identify only 2 sentences. </a:t>
            </a:r>
            <a:endParaRPr/>
          </a:p>
          <a:p>
            <a:pPr marL="0" lvl="0" indent="0" algn="l" rtl="0">
              <a:spcBef>
                <a:spcPts val="0"/>
              </a:spcBef>
              <a:spcAft>
                <a:spcPts val="0"/>
              </a:spcAft>
              <a:buNone/>
            </a:pPr>
            <a:r>
              <a:rPr lang="en-US"/>
              <a:t>Input incorrect sentences = 30, System identify only 4 sentences.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XLE</a:t>
            </a:r>
            <a:endParaRPr/>
          </a:p>
        </p:txBody>
      </p:sp>
      <p:sp>
        <p:nvSpPr>
          <p:cNvPr id="237" name="Google Shape;237;p32"/>
          <p:cNvSpPr txBox="1">
            <a:spLocks noGrp="1"/>
          </p:cNvSpPr>
          <p:nvPr>
            <p:ph type="body" idx="1"/>
          </p:nvPr>
        </p:nvSpPr>
        <p:spPr>
          <a:xfrm>
            <a:off x="721225" y="1873500"/>
            <a:ext cx="7911900" cy="1819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US"/>
              <a:t>XLE is a computational environment that assists in writing and debugging Lexical Functional Grammars (LFGs) .</a:t>
            </a:r>
            <a:endParaRPr/>
          </a:p>
          <a:p>
            <a:pPr marL="457200" lvl="0" indent="-311150" algn="l" rtl="0">
              <a:spcBef>
                <a:spcPts val="0"/>
              </a:spcBef>
              <a:spcAft>
                <a:spcPts val="0"/>
              </a:spcAft>
              <a:buSzPts val="1300"/>
              <a:buChar char="●"/>
            </a:pPr>
            <a:r>
              <a:rPr lang="en-US"/>
              <a:t> It provides linguists with a facility for writing syntactic rules and lexical entries, and for testing and editing them. </a:t>
            </a:r>
            <a:endParaRPr/>
          </a:p>
          <a:p>
            <a:pPr marL="457200" lvl="0" indent="-311150" algn="l" rtl="0">
              <a:spcBef>
                <a:spcPts val="0"/>
              </a:spcBef>
              <a:spcAft>
                <a:spcPts val="0"/>
              </a:spcAft>
              <a:buSzPts val="1300"/>
              <a:buChar char="●"/>
            </a:pPr>
            <a:r>
              <a:rPr lang="en-US"/>
              <a:t>It also provides an interface with finite-state morphological analyzers. The system applies these specifications to sentences or other strings and then provides the following analytic information: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3"/>
          <p:cNvSpPr txBox="1">
            <a:spLocks noGrp="1"/>
          </p:cNvSpPr>
          <p:nvPr>
            <p:ph type="ctrTitle"/>
          </p:nvPr>
        </p:nvSpPr>
        <p:spPr>
          <a:xfrm>
            <a:off x="665175" y="1907725"/>
            <a:ext cx="7688100" cy="166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Implementation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6"/>
          <p:cNvPicPr preferRelativeResize="0"/>
          <p:nvPr/>
        </p:nvPicPr>
        <p:blipFill rotWithShape="1">
          <a:blip r:embed="rId3">
            <a:alphaModFix/>
          </a:blip>
          <a:srcRect r="-341"/>
          <a:stretch/>
        </p:blipFill>
        <p:spPr>
          <a:xfrm>
            <a:off x="0" y="3274750"/>
            <a:ext cx="9201350" cy="1868750"/>
          </a:xfrm>
          <a:prstGeom prst="rect">
            <a:avLst/>
          </a:prstGeom>
          <a:noFill/>
          <a:ln>
            <a:noFill/>
          </a:ln>
        </p:spPr>
      </p:pic>
      <p:sp>
        <p:nvSpPr>
          <p:cNvPr id="116" name="Google Shape;116;p16"/>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US"/>
              <a:t>Overview</a:t>
            </a:r>
            <a:endParaRPr/>
          </a:p>
        </p:txBody>
      </p:sp>
      <p:sp>
        <p:nvSpPr>
          <p:cNvPr id="117" name="Google Shape;117;p16"/>
          <p:cNvSpPr txBox="1">
            <a:spLocks noGrp="1"/>
          </p:cNvSpPr>
          <p:nvPr>
            <p:ph type="body" idx="1"/>
          </p:nvPr>
        </p:nvSpPr>
        <p:spPr>
          <a:xfrm>
            <a:off x="1295325" y="1797087"/>
            <a:ext cx="7122900" cy="2956398"/>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US" sz="2000"/>
              <a:t>Sinhala is the most spoken language in Sri Lanka. It is one of the official languages.</a:t>
            </a:r>
            <a:endParaRPr sz="2000"/>
          </a:p>
          <a:p>
            <a:pPr marL="0" lvl="0" indent="0" algn="l" rtl="0">
              <a:lnSpc>
                <a:spcPct val="115000"/>
              </a:lnSpc>
              <a:spcBef>
                <a:spcPts val="1600"/>
              </a:spcBef>
              <a:spcAft>
                <a:spcPts val="0"/>
              </a:spcAft>
              <a:buSzPts val="1300"/>
              <a:buNone/>
            </a:pPr>
            <a:r>
              <a:rPr lang="en-US" sz="2000"/>
              <a:t>There are less support applications for Sinhala documentation specially for grammar checking.</a:t>
            </a:r>
            <a:endParaRPr/>
          </a:p>
          <a:p>
            <a:pPr marL="0" lvl="0" indent="0" algn="l" rtl="0">
              <a:lnSpc>
                <a:spcPct val="115000"/>
              </a:lnSpc>
              <a:spcBef>
                <a:spcPts val="1600"/>
              </a:spcBef>
              <a:spcAft>
                <a:spcPts val="1600"/>
              </a:spcAft>
              <a:buSzPts val="1300"/>
              <a:buNone/>
            </a:pPr>
            <a:r>
              <a:rPr lang="en-US" sz="2000"/>
              <a:t>සිදත් (Sidath) Sinhala grammar checker has been developed as a document processing application plug-in to help the user with Sinhala grammar</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729450" y="1367864"/>
            <a:ext cx="7688400" cy="535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600"/>
              <a:buNone/>
            </a:pPr>
            <a:r>
              <a:rPr lang="en-US"/>
              <a:t>Methodology</a:t>
            </a:r>
            <a:endParaRPr sz="1000"/>
          </a:p>
        </p:txBody>
      </p:sp>
      <p:pic>
        <p:nvPicPr>
          <p:cNvPr id="248" name="Google Shape;248;p34" descr="shutterstock_227447065.jpg"/>
          <p:cNvPicPr preferRelativeResize="0"/>
          <p:nvPr/>
        </p:nvPicPr>
        <p:blipFill rotWithShape="1">
          <a:blip r:embed="rId3">
            <a:alphaModFix/>
          </a:blip>
          <a:srcRect/>
          <a:stretch/>
        </p:blipFill>
        <p:spPr>
          <a:xfrm>
            <a:off x="830400" y="2091180"/>
            <a:ext cx="2501199" cy="1267837"/>
          </a:xfrm>
          <a:prstGeom prst="rect">
            <a:avLst/>
          </a:prstGeom>
          <a:noFill/>
          <a:ln>
            <a:noFill/>
          </a:ln>
        </p:spPr>
      </p:pic>
      <p:sp>
        <p:nvSpPr>
          <p:cNvPr id="249" name="Google Shape;249;p34"/>
          <p:cNvSpPr txBox="1"/>
          <p:nvPr/>
        </p:nvSpPr>
        <p:spPr>
          <a:xfrm>
            <a:off x="862816" y="2418212"/>
            <a:ext cx="586500" cy="940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1600"/>
              </a:spcAft>
              <a:buClr>
                <a:srgbClr val="000000"/>
              </a:buClr>
              <a:buSzPts val="3000"/>
              <a:buFont typeface="Arial"/>
              <a:buNone/>
            </a:pPr>
            <a:r>
              <a:rPr lang="en-US" sz="3000" b="1" i="0" u="none" strike="noStrike" cap="none">
                <a:solidFill>
                  <a:srgbClr val="FFFFFF"/>
                </a:solidFill>
                <a:latin typeface="Lato"/>
                <a:ea typeface="Lato"/>
                <a:cs typeface="Lato"/>
                <a:sym typeface="Lato"/>
              </a:rPr>
              <a:t>01 </a:t>
            </a:r>
            <a:endParaRPr sz="3000" b="1" i="0" u="none" strike="noStrike" cap="none">
              <a:solidFill>
                <a:srgbClr val="FFFFFF"/>
              </a:solidFill>
              <a:latin typeface="Raleway"/>
              <a:ea typeface="Raleway"/>
              <a:cs typeface="Raleway"/>
              <a:sym typeface="Raleway"/>
            </a:endParaRPr>
          </a:p>
        </p:txBody>
      </p:sp>
      <p:grpSp>
        <p:nvGrpSpPr>
          <p:cNvPr id="250" name="Google Shape;250;p34"/>
          <p:cNvGrpSpPr/>
          <p:nvPr/>
        </p:nvGrpSpPr>
        <p:grpSpPr>
          <a:xfrm>
            <a:off x="830400" y="3274596"/>
            <a:ext cx="2501700" cy="1353954"/>
            <a:chOff x="830400" y="3274596"/>
            <a:chExt cx="2501700" cy="1353954"/>
          </a:xfrm>
        </p:grpSpPr>
        <p:sp>
          <p:nvSpPr>
            <p:cNvPr id="251" name="Google Shape;251;p34"/>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4"/>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3" name="Google Shape;253;p34"/>
          <p:cNvSpPr txBox="1">
            <a:spLocks noGrp="1"/>
          </p:cNvSpPr>
          <p:nvPr>
            <p:ph type="title"/>
          </p:nvPr>
        </p:nvSpPr>
        <p:spPr>
          <a:xfrm>
            <a:off x="967528" y="3547128"/>
            <a:ext cx="2238300" cy="430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600"/>
              <a:buNone/>
            </a:pPr>
            <a:r>
              <a:rPr lang="en-US" sz="1000"/>
              <a:t>Morphological Analyzer</a:t>
            </a:r>
            <a:endParaRPr sz="1000"/>
          </a:p>
        </p:txBody>
      </p:sp>
      <p:pic>
        <p:nvPicPr>
          <p:cNvPr id="254" name="Google Shape;254;p34" descr="shutterstock_425821354.jpg"/>
          <p:cNvPicPr preferRelativeResize="0"/>
          <p:nvPr/>
        </p:nvPicPr>
        <p:blipFill rotWithShape="1">
          <a:blip r:embed="rId4">
            <a:alphaModFix/>
          </a:blip>
          <a:srcRect/>
          <a:stretch/>
        </p:blipFill>
        <p:spPr>
          <a:xfrm>
            <a:off x="3332867" y="3359013"/>
            <a:ext cx="2501197" cy="1267831"/>
          </a:xfrm>
          <a:prstGeom prst="rect">
            <a:avLst/>
          </a:prstGeom>
          <a:noFill/>
          <a:ln>
            <a:noFill/>
          </a:ln>
        </p:spPr>
      </p:pic>
      <p:sp>
        <p:nvSpPr>
          <p:cNvPr id="255" name="Google Shape;255;p34"/>
          <p:cNvSpPr txBox="1"/>
          <p:nvPr/>
        </p:nvSpPr>
        <p:spPr>
          <a:xfrm>
            <a:off x="3389243" y="3563077"/>
            <a:ext cx="586500" cy="940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1600"/>
              </a:spcAft>
              <a:buClr>
                <a:srgbClr val="000000"/>
              </a:buClr>
              <a:buSzPts val="3000"/>
              <a:buFont typeface="Arial"/>
              <a:buNone/>
            </a:pPr>
            <a:r>
              <a:rPr lang="en-US" sz="3000" b="1" i="0" u="none" strike="noStrike" cap="none">
                <a:solidFill>
                  <a:srgbClr val="FFFFFF"/>
                </a:solidFill>
                <a:latin typeface="Lato"/>
                <a:ea typeface="Lato"/>
                <a:cs typeface="Lato"/>
                <a:sym typeface="Lato"/>
              </a:rPr>
              <a:t>02 </a:t>
            </a:r>
            <a:endParaRPr sz="3000" b="1" i="0" u="none" strike="noStrike" cap="none">
              <a:solidFill>
                <a:srgbClr val="FFFFFF"/>
              </a:solidFill>
              <a:latin typeface="Raleway"/>
              <a:ea typeface="Raleway"/>
              <a:cs typeface="Raleway"/>
              <a:sym typeface="Raleway"/>
            </a:endParaRPr>
          </a:p>
        </p:txBody>
      </p:sp>
      <p:grpSp>
        <p:nvGrpSpPr>
          <p:cNvPr id="256" name="Google Shape;256;p34"/>
          <p:cNvGrpSpPr/>
          <p:nvPr/>
        </p:nvGrpSpPr>
        <p:grpSpPr>
          <a:xfrm rot="10800000" flipH="1">
            <a:off x="3332867" y="2091170"/>
            <a:ext cx="2501700" cy="1353954"/>
            <a:chOff x="830400" y="3274596"/>
            <a:chExt cx="2501700" cy="1353954"/>
          </a:xfrm>
        </p:grpSpPr>
        <p:sp>
          <p:nvSpPr>
            <p:cNvPr id="257" name="Google Shape;257;p34"/>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4"/>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9" name="Google Shape;259;p34"/>
          <p:cNvSpPr txBox="1">
            <a:spLocks noGrp="1"/>
          </p:cNvSpPr>
          <p:nvPr>
            <p:ph type="title"/>
          </p:nvPr>
        </p:nvSpPr>
        <p:spPr>
          <a:xfrm>
            <a:off x="3462953" y="2415942"/>
            <a:ext cx="2238300" cy="430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600"/>
              <a:buNone/>
            </a:pPr>
            <a:r>
              <a:rPr lang="en-US" sz="1000"/>
              <a:t>Building Sinhala Grammar using Lexical Functional Grammar </a:t>
            </a:r>
            <a:endParaRPr sz="1000"/>
          </a:p>
        </p:txBody>
      </p:sp>
      <p:pic>
        <p:nvPicPr>
          <p:cNvPr id="260" name="Google Shape;260;p34" descr="shutterstock_512483578.jpg"/>
          <p:cNvPicPr preferRelativeResize="0"/>
          <p:nvPr/>
        </p:nvPicPr>
        <p:blipFill rotWithShape="1">
          <a:blip r:embed="rId5">
            <a:alphaModFix/>
          </a:blip>
          <a:srcRect/>
          <a:stretch/>
        </p:blipFill>
        <p:spPr>
          <a:xfrm>
            <a:off x="5832591" y="2091175"/>
            <a:ext cx="2501198" cy="1267840"/>
          </a:xfrm>
          <a:prstGeom prst="rect">
            <a:avLst/>
          </a:prstGeom>
          <a:noFill/>
          <a:ln>
            <a:noFill/>
          </a:ln>
        </p:spPr>
      </p:pic>
      <p:sp>
        <p:nvSpPr>
          <p:cNvPr id="261" name="Google Shape;261;p34"/>
          <p:cNvSpPr txBox="1"/>
          <p:nvPr/>
        </p:nvSpPr>
        <p:spPr>
          <a:xfrm>
            <a:off x="5856250" y="2418200"/>
            <a:ext cx="586500" cy="940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1600"/>
              </a:spcAft>
              <a:buClr>
                <a:srgbClr val="000000"/>
              </a:buClr>
              <a:buSzPts val="3000"/>
              <a:buFont typeface="Arial"/>
              <a:buNone/>
            </a:pPr>
            <a:r>
              <a:rPr lang="en-US" sz="3000" b="1" i="0" u="none" strike="noStrike" cap="none">
                <a:solidFill>
                  <a:srgbClr val="FFFFFF"/>
                </a:solidFill>
                <a:latin typeface="Lato"/>
                <a:ea typeface="Lato"/>
                <a:cs typeface="Lato"/>
                <a:sym typeface="Lato"/>
              </a:rPr>
              <a:t>03 </a:t>
            </a:r>
            <a:endParaRPr sz="3000" b="1" i="0" u="none" strike="noStrike" cap="none">
              <a:solidFill>
                <a:srgbClr val="FFFFFF"/>
              </a:solidFill>
              <a:latin typeface="Raleway"/>
              <a:ea typeface="Raleway"/>
              <a:cs typeface="Raleway"/>
              <a:sym typeface="Raleway"/>
            </a:endParaRPr>
          </a:p>
        </p:txBody>
      </p:sp>
      <p:grpSp>
        <p:nvGrpSpPr>
          <p:cNvPr id="262" name="Google Shape;262;p34"/>
          <p:cNvGrpSpPr/>
          <p:nvPr/>
        </p:nvGrpSpPr>
        <p:grpSpPr>
          <a:xfrm>
            <a:off x="5832591" y="3274596"/>
            <a:ext cx="2501700" cy="1353954"/>
            <a:chOff x="830400" y="3274596"/>
            <a:chExt cx="2501700" cy="1353954"/>
          </a:xfrm>
        </p:grpSpPr>
        <p:sp>
          <p:nvSpPr>
            <p:cNvPr id="263" name="Google Shape;263;p34"/>
            <p:cNvSpPr/>
            <p:nvPr/>
          </p:nvSpPr>
          <p:spPr>
            <a:xfrm>
              <a:off x="830400" y="3360750"/>
              <a:ext cx="2501700" cy="126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34"/>
            <p:cNvSpPr/>
            <p:nvPr/>
          </p:nvSpPr>
          <p:spPr>
            <a:xfrm>
              <a:off x="1059092"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5" name="Google Shape;265;p34"/>
          <p:cNvSpPr txBox="1">
            <a:spLocks noGrp="1"/>
          </p:cNvSpPr>
          <p:nvPr>
            <p:ph type="title"/>
          </p:nvPr>
        </p:nvSpPr>
        <p:spPr>
          <a:xfrm>
            <a:off x="5961128" y="3736478"/>
            <a:ext cx="2238300" cy="430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600"/>
              <a:buNone/>
            </a:pPr>
            <a:r>
              <a:rPr lang="en-US" sz="1000"/>
              <a:t>Final product</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69"/>
        <p:cNvGrpSpPr/>
        <p:nvPr/>
      </p:nvGrpSpPr>
      <p:grpSpPr>
        <a:xfrm>
          <a:off x="0" y="0"/>
          <a:ext cx="0" cy="0"/>
          <a:chOff x="0" y="0"/>
          <a:chExt cx="0" cy="0"/>
        </a:xfrm>
      </p:grpSpPr>
      <p:sp>
        <p:nvSpPr>
          <p:cNvPr id="270" name="Google Shape;270;p35"/>
          <p:cNvSpPr txBox="1">
            <a:spLocks noGrp="1"/>
          </p:cNvSpPr>
          <p:nvPr>
            <p:ph type="title"/>
          </p:nvPr>
        </p:nvSpPr>
        <p:spPr>
          <a:xfrm>
            <a:off x="729450" y="1322450"/>
            <a:ext cx="7010100" cy="350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1200"/>
              <a:t>Morphology</a:t>
            </a:r>
            <a:endParaRPr sz="1200"/>
          </a:p>
        </p:txBody>
      </p:sp>
      <p:sp>
        <p:nvSpPr>
          <p:cNvPr id="271" name="Google Shape;271;p35"/>
          <p:cNvSpPr txBox="1">
            <a:spLocks noGrp="1"/>
          </p:cNvSpPr>
          <p:nvPr>
            <p:ph type="body" idx="4294967295"/>
          </p:nvPr>
        </p:nvSpPr>
        <p:spPr>
          <a:xfrm>
            <a:off x="729450" y="2055850"/>
            <a:ext cx="7010100" cy="23217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000"/>
              </a:spcBef>
              <a:spcAft>
                <a:spcPts val="0"/>
              </a:spcAft>
              <a:buNone/>
            </a:pPr>
            <a:r>
              <a:rPr lang="en-US" sz="4800" b="1">
                <a:solidFill>
                  <a:srgbClr val="FFFFFF"/>
                </a:solidFill>
                <a:latin typeface="Calibri"/>
                <a:ea typeface="Calibri"/>
                <a:cs typeface="Calibri"/>
                <a:sym typeface="Calibri"/>
              </a:rPr>
              <a:t>නට + ව + න්නීය</a:t>
            </a:r>
            <a:endParaRPr sz="4800" b="1">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75"/>
        <p:cNvGrpSpPr/>
        <p:nvPr/>
      </p:nvGrpSpPr>
      <p:grpSpPr>
        <a:xfrm>
          <a:off x="0" y="0"/>
          <a:ext cx="0" cy="0"/>
          <a:chOff x="0" y="0"/>
          <a:chExt cx="0" cy="0"/>
        </a:xfrm>
      </p:grpSpPr>
      <p:sp>
        <p:nvSpPr>
          <p:cNvPr id="276" name="Google Shape;276;p36"/>
          <p:cNvSpPr txBox="1">
            <a:spLocks noGrp="1"/>
          </p:cNvSpPr>
          <p:nvPr>
            <p:ph type="title"/>
          </p:nvPr>
        </p:nvSpPr>
        <p:spPr>
          <a:xfrm>
            <a:off x="729450" y="1100250"/>
            <a:ext cx="2427300" cy="3219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000"/>
              </a:spcBef>
              <a:spcAft>
                <a:spcPts val="0"/>
              </a:spcAft>
              <a:buNone/>
            </a:pPr>
            <a:r>
              <a:rPr lang="en-US" sz="1800">
                <a:solidFill>
                  <a:srgbClr val="FFFFFF"/>
                </a:solidFill>
                <a:latin typeface="Calibri"/>
                <a:ea typeface="Calibri"/>
                <a:cs typeface="Calibri"/>
                <a:sym typeface="Calibri"/>
              </a:rPr>
              <a:t>3rd person,</a:t>
            </a:r>
            <a:endParaRPr sz="1800">
              <a:solidFill>
                <a:srgbClr val="FFFFFF"/>
              </a:solidFill>
              <a:latin typeface="Calibri"/>
              <a:ea typeface="Calibri"/>
              <a:cs typeface="Calibri"/>
              <a:sym typeface="Calibri"/>
            </a:endParaRPr>
          </a:p>
          <a:p>
            <a:pPr marL="0" lvl="0" indent="0" algn="l" rtl="0">
              <a:lnSpc>
                <a:spcPct val="150000"/>
              </a:lnSpc>
              <a:spcBef>
                <a:spcPts val="1000"/>
              </a:spcBef>
              <a:spcAft>
                <a:spcPts val="0"/>
              </a:spcAft>
              <a:buNone/>
            </a:pPr>
            <a:r>
              <a:rPr lang="en-US" sz="1800">
                <a:solidFill>
                  <a:srgbClr val="FFFFFF"/>
                </a:solidFill>
                <a:latin typeface="Calibri"/>
                <a:ea typeface="Calibri"/>
                <a:cs typeface="Calibri"/>
                <a:sym typeface="Calibri"/>
              </a:rPr>
              <a:t>Singular, </a:t>
            </a:r>
            <a:endParaRPr sz="1800">
              <a:solidFill>
                <a:srgbClr val="FFFFFF"/>
              </a:solidFill>
              <a:latin typeface="Calibri"/>
              <a:ea typeface="Calibri"/>
              <a:cs typeface="Calibri"/>
              <a:sym typeface="Calibri"/>
            </a:endParaRPr>
          </a:p>
          <a:p>
            <a:pPr marL="0" lvl="0" indent="0" algn="l" rtl="0">
              <a:lnSpc>
                <a:spcPct val="150000"/>
              </a:lnSpc>
              <a:spcBef>
                <a:spcPts val="1000"/>
              </a:spcBef>
              <a:spcAft>
                <a:spcPts val="0"/>
              </a:spcAft>
              <a:buNone/>
            </a:pPr>
            <a:r>
              <a:rPr lang="en-US" sz="1800">
                <a:solidFill>
                  <a:srgbClr val="FFFFFF"/>
                </a:solidFill>
                <a:latin typeface="Calibri"/>
                <a:ea typeface="Calibri"/>
                <a:cs typeface="Calibri"/>
                <a:sym typeface="Calibri"/>
              </a:rPr>
              <a:t>Masculine,</a:t>
            </a:r>
            <a:endParaRPr sz="1800">
              <a:solidFill>
                <a:srgbClr val="FFFFFF"/>
              </a:solidFill>
              <a:latin typeface="Calibri"/>
              <a:ea typeface="Calibri"/>
              <a:cs typeface="Calibri"/>
              <a:sym typeface="Calibri"/>
            </a:endParaRPr>
          </a:p>
          <a:p>
            <a:pPr marL="0" lvl="0" indent="0" algn="l" rtl="0">
              <a:lnSpc>
                <a:spcPct val="150000"/>
              </a:lnSpc>
              <a:spcBef>
                <a:spcPts val="1000"/>
              </a:spcBef>
              <a:spcAft>
                <a:spcPts val="0"/>
              </a:spcAft>
              <a:buNone/>
            </a:pPr>
            <a:r>
              <a:rPr lang="en-US" sz="1800">
                <a:solidFill>
                  <a:srgbClr val="FFFFFF"/>
                </a:solidFill>
                <a:latin typeface="Calibri"/>
                <a:ea typeface="Calibri"/>
                <a:cs typeface="Calibri"/>
                <a:sym typeface="Calibri"/>
              </a:rPr>
              <a:t>Past Tense verb form</a:t>
            </a:r>
            <a:endParaRPr sz="1800">
              <a:solidFill>
                <a:srgbClr val="FFFFFF"/>
              </a:solidFill>
            </a:endParaRPr>
          </a:p>
        </p:txBody>
      </p:sp>
      <p:pic>
        <p:nvPicPr>
          <p:cNvPr id="277" name="Google Shape;277;p36"/>
          <p:cNvPicPr preferRelativeResize="0"/>
          <p:nvPr/>
        </p:nvPicPr>
        <p:blipFill rotWithShape="1">
          <a:blip r:embed="rId3">
            <a:alphaModFix/>
          </a:blip>
          <a:srcRect l="17711" t="16914" r="35790" b="11324"/>
          <a:stretch/>
        </p:blipFill>
        <p:spPr>
          <a:xfrm>
            <a:off x="3391975" y="146125"/>
            <a:ext cx="5587925" cy="48512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81"/>
        <p:cNvGrpSpPr/>
        <p:nvPr/>
      </p:nvGrpSpPr>
      <p:grpSpPr>
        <a:xfrm>
          <a:off x="0" y="0"/>
          <a:ext cx="0" cy="0"/>
          <a:chOff x="0" y="0"/>
          <a:chExt cx="0" cy="0"/>
        </a:xfrm>
      </p:grpSpPr>
      <p:pic>
        <p:nvPicPr>
          <p:cNvPr id="282" name="Google Shape;282;p37"/>
          <p:cNvPicPr preferRelativeResize="0"/>
          <p:nvPr/>
        </p:nvPicPr>
        <p:blipFill rotWithShape="1">
          <a:blip r:embed="rId3">
            <a:alphaModFix/>
          </a:blip>
          <a:srcRect t="-5263" b="3843"/>
          <a:stretch/>
        </p:blipFill>
        <p:spPr>
          <a:xfrm>
            <a:off x="0" y="-280925"/>
            <a:ext cx="9144000" cy="5424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38"/>
          <p:cNvPicPr preferRelativeResize="0"/>
          <p:nvPr/>
        </p:nvPicPr>
        <p:blipFill>
          <a:blip r:embed="rId3">
            <a:alphaModFix/>
          </a:blip>
          <a:stretch>
            <a:fillRect/>
          </a:stretch>
        </p:blipFill>
        <p:spPr>
          <a:xfrm>
            <a:off x="1256613" y="0"/>
            <a:ext cx="6630777"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9"/>
          <p:cNvPicPr preferRelativeResize="0"/>
          <p:nvPr/>
        </p:nvPicPr>
        <p:blipFill>
          <a:blip r:embed="rId3">
            <a:alphaModFix/>
          </a:blip>
          <a:stretch>
            <a:fillRect/>
          </a:stretch>
        </p:blipFill>
        <p:spPr>
          <a:xfrm>
            <a:off x="152400" y="1544750"/>
            <a:ext cx="8839197" cy="3257074"/>
          </a:xfrm>
          <a:prstGeom prst="rect">
            <a:avLst/>
          </a:prstGeom>
          <a:noFill/>
          <a:ln>
            <a:noFill/>
          </a:ln>
        </p:spPr>
      </p:pic>
      <p:sp>
        <p:nvSpPr>
          <p:cNvPr id="293" name="Google Shape;293;p39"/>
          <p:cNvSpPr txBox="1"/>
          <p:nvPr/>
        </p:nvSpPr>
        <p:spPr>
          <a:xfrm>
            <a:off x="752150" y="652125"/>
            <a:ext cx="6715200" cy="61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Lato"/>
                <a:ea typeface="Lato"/>
                <a:cs typeface="Lato"/>
                <a:sym typeface="Lato"/>
              </a:rPr>
              <a:t>Sub Classes for the First Verb Class (</a:t>
            </a:r>
            <a:r>
              <a:rPr lang="en-US" sz="1800" b="1">
                <a:latin typeface="Lato"/>
                <a:ea typeface="Lato"/>
                <a:cs typeface="Lato"/>
                <a:sym typeface="Lato"/>
              </a:rPr>
              <a:t>අ-ගණය</a:t>
            </a:r>
            <a:r>
              <a:rPr lang="en-US" sz="2400" b="1">
                <a:latin typeface="Lato"/>
                <a:ea typeface="Lato"/>
                <a:cs typeface="Lato"/>
                <a:sym typeface="Lato"/>
              </a:rPr>
              <a:t>)</a:t>
            </a:r>
            <a:endParaRPr sz="2400" b="1">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0"/>
          <p:cNvSpPr txBox="1">
            <a:spLocks noGrp="1"/>
          </p:cNvSpPr>
          <p:nvPr>
            <p:ph type="title"/>
          </p:nvPr>
        </p:nvSpPr>
        <p:spPr>
          <a:xfrm>
            <a:off x="730725" y="1318650"/>
            <a:ext cx="3893400" cy="103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n-US" u="sng"/>
              <a:t>Morphological Analyzer for Verbs </a:t>
            </a:r>
            <a:br>
              <a:rPr lang="en-US"/>
            </a:br>
            <a:endParaRPr b="0"/>
          </a:p>
        </p:txBody>
      </p:sp>
      <p:sp>
        <p:nvSpPr>
          <p:cNvPr id="299" name="Google Shape;299;p40"/>
          <p:cNvSpPr txBox="1">
            <a:spLocks noGrp="1"/>
          </p:cNvSpPr>
          <p:nvPr>
            <p:ph type="body" idx="1"/>
          </p:nvPr>
        </p:nvSpPr>
        <p:spPr>
          <a:xfrm>
            <a:off x="721225" y="2434125"/>
            <a:ext cx="3893400" cy="2089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US" sz="1400"/>
              <a:t>FOMA as the technology</a:t>
            </a:r>
            <a:endParaRPr/>
          </a:p>
          <a:p>
            <a:pPr marL="457200" lvl="0" indent="-298450" algn="l" rtl="0">
              <a:lnSpc>
                <a:spcPct val="115000"/>
              </a:lnSpc>
              <a:spcBef>
                <a:spcPts val="0"/>
              </a:spcBef>
              <a:spcAft>
                <a:spcPts val="0"/>
              </a:spcAft>
              <a:buSzPts val="1100"/>
              <a:buChar char="➔"/>
            </a:pPr>
            <a:r>
              <a:rPr lang="en-US" sz="1400"/>
              <a:t>Identifying the root verb and its derivatives </a:t>
            </a:r>
            <a:endParaRPr/>
          </a:p>
          <a:p>
            <a:pPr marL="457200" lvl="0" indent="-298450" algn="l" rtl="0">
              <a:lnSpc>
                <a:spcPct val="115000"/>
              </a:lnSpc>
              <a:spcBef>
                <a:spcPts val="0"/>
              </a:spcBef>
              <a:spcAft>
                <a:spcPts val="0"/>
              </a:spcAft>
              <a:buSzPts val="1100"/>
              <a:buChar char="➔"/>
            </a:pPr>
            <a:r>
              <a:rPr lang="en-US" sz="1400"/>
              <a:t>Integrated with a web interface.</a:t>
            </a:r>
            <a:endParaRPr sz="1400"/>
          </a:p>
        </p:txBody>
      </p:sp>
      <p:pic>
        <p:nvPicPr>
          <p:cNvPr id="300" name="Google Shape;300;p40" descr="QuickTip.jpg"/>
          <p:cNvPicPr preferRelativeResize="0"/>
          <p:nvPr/>
        </p:nvPicPr>
        <p:blipFill rotWithShape="1">
          <a:blip r:embed="rId3">
            <a:alphaModFix/>
          </a:blip>
          <a:srcRect b="-129"/>
          <a:stretch/>
        </p:blipFill>
        <p:spPr>
          <a:xfrm>
            <a:off x="5146750" y="1184600"/>
            <a:ext cx="1973633" cy="3262601"/>
          </a:xfrm>
          <a:prstGeom prst="rect">
            <a:avLst/>
          </a:prstGeom>
          <a:noFill/>
          <a:ln>
            <a:noFill/>
          </a:ln>
        </p:spPr>
      </p:pic>
      <p:grpSp>
        <p:nvGrpSpPr>
          <p:cNvPr id="301" name="Google Shape;301;p40"/>
          <p:cNvGrpSpPr/>
          <p:nvPr/>
        </p:nvGrpSpPr>
        <p:grpSpPr>
          <a:xfrm>
            <a:off x="5146750" y="3327825"/>
            <a:ext cx="1973700" cy="1119300"/>
            <a:chOff x="5146750" y="3327825"/>
            <a:chExt cx="1973700" cy="1119300"/>
          </a:xfrm>
        </p:grpSpPr>
        <p:sp>
          <p:nvSpPr>
            <p:cNvPr id="302" name="Google Shape;302;p40"/>
            <p:cNvSpPr/>
            <p:nvPr/>
          </p:nvSpPr>
          <p:spPr>
            <a:xfrm>
              <a:off x="5146750" y="3327825"/>
              <a:ext cx="1973700" cy="1119300"/>
            </a:xfrm>
            <a:prstGeom prst="rect">
              <a:avLst/>
            </a:prstGeom>
            <a:solidFill>
              <a:srgbClr val="008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40"/>
            <p:cNvSpPr txBox="1"/>
            <p:nvPr/>
          </p:nvSpPr>
          <p:spPr>
            <a:xfrm>
              <a:off x="5281475" y="3430588"/>
              <a:ext cx="1479000" cy="75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FFFFFF"/>
                  </a:solidFill>
                  <a:latin typeface="Arial"/>
                  <a:ea typeface="Arial"/>
                  <a:cs typeface="Arial"/>
                  <a:sym typeface="Arial"/>
                </a:rPr>
                <a:t>QUICK TIP</a:t>
              </a:r>
              <a:endParaRPr sz="1200" b="1"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700"/>
                <a:buFont typeface="Arial"/>
                <a:buNone/>
              </a:pPr>
              <a:endParaRPr sz="7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700"/>
                <a:buFont typeface="Arial"/>
                <a:buNone/>
              </a:pPr>
              <a:r>
                <a:rPr lang="en-US" sz="700" b="0" i="0" u="none" strike="noStrike" cap="none">
                  <a:solidFill>
                    <a:srgbClr val="D9F0FF"/>
                  </a:solidFill>
                  <a:latin typeface="Arial"/>
                  <a:ea typeface="Arial"/>
                  <a:cs typeface="Arial"/>
                  <a:sym typeface="Arial"/>
                </a:rPr>
                <a:t>Try right clicking on a photo and using "Replace Image" to show your own photo.</a:t>
              </a:r>
              <a:endParaRPr sz="700" b="0" i="0" u="none" strike="noStrike" cap="none">
                <a:solidFill>
                  <a:srgbClr val="D9F0FF"/>
                </a:solidFill>
                <a:latin typeface="Arial"/>
                <a:ea typeface="Arial"/>
                <a:cs typeface="Arial"/>
                <a:sym typeface="Arial"/>
              </a:endParaRPr>
            </a:p>
          </p:txBody>
        </p:sp>
      </p:grpSp>
      <p:pic>
        <p:nvPicPr>
          <p:cNvPr id="304" name="Google Shape;304;p40" descr="shutterstock_368732306.jpg"/>
          <p:cNvPicPr preferRelativeResize="0"/>
          <p:nvPr/>
        </p:nvPicPr>
        <p:blipFill rotWithShape="1">
          <a:blip r:embed="rId4">
            <a:alphaModFix/>
          </a:blip>
          <a:srcRect/>
          <a:stretch/>
        </p:blipFill>
        <p:spPr>
          <a:xfrm>
            <a:off x="7170362" y="1184600"/>
            <a:ext cx="1973638" cy="3262597"/>
          </a:xfrm>
          <a:prstGeom prst="rect">
            <a:avLst/>
          </a:prstGeom>
          <a:noFill/>
          <a:ln>
            <a:noFill/>
          </a:ln>
        </p:spPr>
      </p:pic>
      <p:pic>
        <p:nvPicPr>
          <p:cNvPr id="305" name="Google Shape;305;p40"/>
          <p:cNvPicPr preferRelativeResize="0"/>
          <p:nvPr/>
        </p:nvPicPr>
        <p:blipFill rotWithShape="1">
          <a:blip r:embed="rId5">
            <a:alphaModFix/>
          </a:blip>
          <a:srcRect/>
          <a:stretch/>
        </p:blipFill>
        <p:spPr>
          <a:xfrm>
            <a:off x="4830925" y="952500"/>
            <a:ext cx="2289450" cy="3734025"/>
          </a:xfrm>
          <a:prstGeom prst="rect">
            <a:avLst/>
          </a:prstGeom>
          <a:noFill/>
          <a:ln>
            <a:noFill/>
          </a:ln>
        </p:spPr>
      </p:pic>
      <p:pic>
        <p:nvPicPr>
          <p:cNvPr id="306" name="Google Shape;306;p40"/>
          <p:cNvPicPr preferRelativeResize="0"/>
          <p:nvPr/>
        </p:nvPicPr>
        <p:blipFill rotWithShape="1">
          <a:blip r:embed="rId6">
            <a:alphaModFix/>
          </a:blip>
          <a:srcRect/>
          <a:stretch/>
        </p:blipFill>
        <p:spPr>
          <a:xfrm>
            <a:off x="7170362" y="1184600"/>
            <a:ext cx="1973638" cy="3262596"/>
          </a:xfrm>
          <a:prstGeom prst="rect">
            <a:avLst/>
          </a:prstGeom>
          <a:noFill/>
          <a:ln>
            <a:noFill/>
          </a:ln>
        </p:spPr>
      </p:pic>
      <p:sp>
        <p:nvSpPr>
          <p:cNvPr id="307" name="Google Shape;307;p40"/>
          <p:cNvSpPr txBox="1"/>
          <p:nvPr/>
        </p:nvSpPr>
        <p:spPr>
          <a:xfrm>
            <a:off x="550069" y="4523925"/>
            <a:ext cx="8272462"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Hulden M. “Foma: a finite-state compiler and library” in EACL '09 Proceedings of the 12th Conference of the European Chapter of the Association for Computational Linguistics, Athens Greece, 2009. </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41"/>
          <p:cNvPicPr preferRelativeResize="0"/>
          <p:nvPr/>
        </p:nvPicPr>
        <p:blipFill>
          <a:blip r:embed="rId3">
            <a:alphaModFix/>
          </a:blip>
          <a:stretch>
            <a:fillRect/>
          </a:stretch>
        </p:blipFill>
        <p:spPr>
          <a:xfrm>
            <a:off x="-12225" y="0"/>
            <a:ext cx="8963724"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42"/>
          <p:cNvPicPr preferRelativeResize="0"/>
          <p:nvPr/>
        </p:nvPicPr>
        <p:blipFill rotWithShape="1">
          <a:blip r:embed="rId3">
            <a:alphaModFix/>
          </a:blip>
          <a:srcRect r="3725" b="3735"/>
          <a:stretch/>
        </p:blipFill>
        <p:spPr>
          <a:xfrm>
            <a:off x="0" y="0"/>
            <a:ext cx="9144000" cy="5143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43"/>
          <p:cNvPicPr preferRelativeResize="0"/>
          <p:nvPr/>
        </p:nvPicPr>
        <p:blipFill rotWithShape="1">
          <a:blip r:embed="rId3">
            <a:alphaModFix/>
          </a:blip>
          <a:srcRect t="1660" b="-1660"/>
          <a:stretch/>
        </p:blipFill>
        <p:spPr>
          <a:xfrm>
            <a:off x="809275" y="211600"/>
            <a:ext cx="7600925" cy="4739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US"/>
              <a:t>Problems to solve</a:t>
            </a:r>
            <a:endParaRPr/>
          </a:p>
        </p:txBody>
      </p:sp>
      <p:sp>
        <p:nvSpPr>
          <p:cNvPr id="123" name="Google Shape;123;p17"/>
          <p:cNvSpPr/>
          <p:nvPr/>
        </p:nvSpPr>
        <p:spPr>
          <a:xfrm>
            <a:off x="1201975" y="2161356"/>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FFFFFF"/>
              </a:solidFill>
              <a:latin typeface="Arial"/>
              <a:ea typeface="Arial"/>
              <a:cs typeface="Arial"/>
              <a:sym typeface="Arial"/>
            </a:endParaRPr>
          </a:p>
        </p:txBody>
      </p:sp>
      <p:sp>
        <p:nvSpPr>
          <p:cNvPr id="124" name="Google Shape;124;p17"/>
          <p:cNvSpPr txBox="1">
            <a:spLocks noGrp="1"/>
          </p:cNvSpPr>
          <p:nvPr>
            <p:ph type="body" idx="1"/>
          </p:nvPr>
        </p:nvSpPr>
        <p:spPr>
          <a:xfrm>
            <a:off x="1678357" y="2101571"/>
            <a:ext cx="6551243" cy="94035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US" sz="1600">
                <a:solidFill>
                  <a:schemeClr val="dk2"/>
                </a:solidFill>
              </a:rPr>
              <a:t>The need of Grammar checking tool for documents written in Sinhala</a:t>
            </a:r>
            <a:endParaRPr sz="1600">
              <a:solidFill>
                <a:schemeClr val="dk2"/>
              </a:solidFill>
            </a:endParaRPr>
          </a:p>
        </p:txBody>
      </p:sp>
      <p:sp>
        <p:nvSpPr>
          <p:cNvPr id="125" name="Google Shape;125;p17"/>
          <p:cNvSpPr txBox="1"/>
          <p:nvPr/>
        </p:nvSpPr>
        <p:spPr>
          <a:xfrm>
            <a:off x="1746090" y="2571750"/>
            <a:ext cx="6307403" cy="1614353"/>
          </a:xfrm>
          <a:prstGeom prst="rect">
            <a:avLst/>
          </a:prstGeom>
          <a:noFill/>
          <a:ln>
            <a:noFill/>
          </a:ln>
        </p:spPr>
        <p:txBody>
          <a:bodyPr spcFirstLastPara="1" wrap="square" lIns="91425" tIns="45700" rIns="91425" bIns="45700" anchor="t" anchorCtr="0">
            <a:noAutofit/>
          </a:bodyPr>
          <a:lstStyle/>
          <a:p>
            <a:pPr marL="285750" marR="0" lvl="0" indent="-285750" algn="l" rtl="0">
              <a:lnSpc>
                <a:spcPct val="250000"/>
              </a:lnSpc>
              <a:spcBef>
                <a:spcPts val="0"/>
              </a:spcBef>
              <a:spcAft>
                <a:spcPts val="0"/>
              </a:spcAft>
              <a:buClr>
                <a:srgbClr val="000000"/>
              </a:buClr>
              <a:buSzPts val="1400"/>
              <a:buFont typeface="Noto Sans Symbols"/>
              <a:buChar char="⮚"/>
            </a:pPr>
            <a:r>
              <a:rPr lang="en-US" sz="1400" b="0" i="0" u="none" strike="noStrike" cap="none">
                <a:solidFill>
                  <a:schemeClr val="accent1"/>
                </a:solidFill>
                <a:latin typeface="Arial"/>
                <a:ea typeface="Arial"/>
                <a:cs typeface="Arial"/>
                <a:sym typeface="Arial"/>
              </a:rPr>
              <a:t>Difficult to find suitable tools which </a:t>
            </a:r>
            <a:r>
              <a:rPr lang="en-US">
                <a:solidFill>
                  <a:schemeClr val="accent1"/>
                </a:solidFill>
              </a:rPr>
              <a:t>support the</a:t>
            </a:r>
            <a:r>
              <a:rPr lang="en-US" sz="1400" b="0" i="0" u="none" strike="noStrike" cap="none">
                <a:solidFill>
                  <a:schemeClr val="accent1"/>
                </a:solidFill>
                <a:latin typeface="Arial"/>
                <a:ea typeface="Arial"/>
                <a:cs typeface="Arial"/>
                <a:sym typeface="Arial"/>
              </a:rPr>
              <a:t> Sinhala language.</a:t>
            </a:r>
            <a:endParaRPr/>
          </a:p>
          <a:p>
            <a:pPr marL="285750" marR="0" lvl="0" indent="-285750" algn="l" rtl="0">
              <a:lnSpc>
                <a:spcPct val="250000"/>
              </a:lnSpc>
              <a:spcBef>
                <a:spcPts val="0"/>
              </a:spcBef>
              <a:spcAft>
                <a:spcPts val="0"/>
              </a:spcAft>
              <a:buClr>
                <a:srgbClr val="000000"/>
              </a:buClr>
              <a:buSzPts val="1400"/>
              <a:buFont typeface="Noto Sans Symbols"/>
              <a:buChar char="⮚"/>
            </a:pPr>
            <a:r>
              <a:rPr lang="en-US" sz="1400" b="0" i="0" u="none" strike="noStrike" cap="none">
                <a:solidFill>
                  <a:schemeClr val="accent1"/>
                </a:solidFill>
                <a:latin typeface="Arial"/>
                <a:ea typeface="Arial"/>
                <a:cs typeface="Arial"/>
                <a:sym typeface="Arial"/>
              </a:rPr>
              <a:t>Sinhala being a low resource language.</a:t>
            </a:r>
            <a:endParaRPr/>
          </a:p>
          <a:p>
            <a:pPr marL="285750" marR="0" lvl="0" indent="-285750" algn="l" rtl="0">
              <a:lnSpc>
                <a:spcPct val="250000"/>
              </a:lnSpc>
              <a:spcBef>
                <a:spcPts val="0"/>
              </a:spcBef>
              <a:spcAft>
                <a:spcPts val="0"/>
              </a:spcAft>
              <a:buClr>
                <a:srgbClr val="000000"/>
              </a:buClr>
              <a:buSzPts val="1400"/>
              <a:buFont typeface="Noto Sans Symbols"/>
              <a:buChar char="⮚"/>
            </a:pPr>
            <a:r>
              <a:rPr lang="en-US" sz="1400" b="0" i="0" u="none" strike="noStrike" cap="none">
                <a:solidFill>
                  <a:schemeClr val="accent1"/>
                </a:solidFill>
                <a:latin typeface="Arial"/>
                <a:ea typeface="Arial"/>
                <a:cs typeface="Arial"/>
                <a:sym typeface="Arial"/>
              </a:rPr>
              <a:t>Good translation tools need grammar checking.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4"/>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endParaRPr/>
          </a:p>
        </p:txBody>
      </p:sp>
      <p:sp>
        <p:nvSpPr>
          <p:cNvPr id="328" name="Google Shape;328;p44"/>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300"/>
              <a:buNone/>
            </a:pPr>
            <a:endParaRPr/>
          </a:p>
        </p:txBody>
      </p:sp>
      <p:pic>
        <p:nvPicPr>
          <p:cNvPr id="329" name="Google Shape;329;p4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5"/>
          <p:cNvSpPr txBox="1">
            <a:spLocks noGrp="1"/>
          </p:cNvSpPr>
          <p:nvPr>
            <p:ph type="body" idx="1"/>
          </p:nvPr>
        </p:nvSpPr>
        <p:spPr>
          <a:xfrm>
            <a:off x="766047" y="2131883"/>
            <a:ext cx="7454587" cy="1597500"/>
          </a:xfrm>
          <a:prstGeom prst="rect">
            <a:avLst/>
          </a:prstGeom>
          <a:noFill/>
          <a:ln>
            <a:noFill/>
          </a:ln>
        </p:spPr>
        <p:txBody>
          <a:bodyPr spcFirstLastPara="1" wrap="square" lIns="91425" tIns="91425" rIns="91425" bIns="91425" anchor="t" anchorCtr="0">
            <a:noAutofit/>
          </a:bodyPr>
          <a:lstStyle/>
          <a:p>
            <a:pPr marL="146050" lvl="0" indent="0" algn="ctr" rtl="0">
              <a:lnSpc>
                <a:spcPct val="150000"/>
              </a:lnSpc>
              <a:spcBef>
                <a:spcPts val="0"/>
              </a:spcBef>
              <a:spcAft>
                <a:spcPts val="0"/>
              </a:spcAft>
              <a:buSzPts val="1300"/>
              <a:buNone/>
            </a:pPr>
            <a:r>
              <a:rPr lang="en-US" sz="1800"/>
              <a:t>Our current verb collection has 360 verb roots and each verb root has around 70 derived verbs. All together our verb morphological analyzer can currently  handle more than 24000 different verbs.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6"/>
          <p:cNvSpPr txBox="1">
            <a:spLocks noGrp="1"/>
          </p:cNvSpPr>
          <p:nvPr>
            <p:ph type="title"/>
          </p:nvPr>
        </p:nvSpPr>
        <p:spPr>
          <a:xfrm>
            <a:off x="730725" y="1318650"/>
            <a:ext cx="3893400" cy="103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US"/>
              <a:t>Lexical Functional Grammar</a:t>
            </a:r>
            <a:endParaRPr b="0"/>
          </a:p>
        </p:txBody>
      </p:sp>
      <p:sp>
        <p:nvSpPr>
          <p:cNvPr id="340" name="Google Shape;340;p46"/>
          <p:cNvSpPr txBox="1">
            <a:spLocks noGrp="1"/>
          </p:cNvSpPr>
          <p:nvPr>
            <p:ph type="body" idx="1"/>
          </p:nvPr>
        </p:nvSpPr>
        <p:spPr>
          <a:xfrm>
            <a:off x="730725" y="2262275"/>
            <a:ext cx="4155300" cy="20898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1000"/>
              </a:spcBef>
              <a:spcAft>
                <a:spcPts val="0"/>
              </a:spcAft>
              <a:buClr>
                <a:srgbClr val="000000"/>
              </a:buClr>
              <a:buSzPts val="1100"/>
              <a:buChar char="●"/>
            </a:pPr>
            <a:r>
              <a:rPr lang="en-US" sz="1400">
                <a:solidFill>
                  <a:srgbClr val="353744"/>
                </a:solidFill>
                <a:latin typeface="Proxima Nova"/>
                <a:ea typeface="Proxima Nova"/>
                <a:cs typeface="Proxima Nova"/>
                <a:sym typeface="Proxima Nova"/>
              </a:rPr>
              <a:t>Both Deep and Shallow parsing are needed.</a:t>
            </a:r>
            <a:endParaRPr/>
          </a:p>
          <a:p>
            <a:pPr marL="285750" lvl="0" indent="-285750" algn="l" rtl="0">
              <a:lnSpc>
                <a:spcPct val="150000"/>
              </a:lnSpc>
              <a:spcBef>
                <a:spcPts val="1000"/>
              </a:spcBef>
              <a:spcAft>
                <a:spcPts val="0"/>
              </a:spcAft>
              <a:buClr>
                <a:srgbClr val="000000"/>
              </a:buClr>
              <a:buSzPts val="1100"/>
              <a:buChar char="●"/>
            </a:pPr>
            <a:r>
              <a:rPr lang="en-US" sz="1400">
                <a:solidFill>
                  <a:srgbClr val="353744"/>
                </a:solidFill>
                <a:latin typeface="Proxima Nova"/>
                <a:ea typeface="Proxima Nova"/>
                <a:cs typeface="Proxima Nova"/>
                <a:sym typeface="Proxima Nova"/>
              </a:rPr>
              <a:t>We selected XLE.</a:t>
            </a:r>
            <a:endParaRPr/>
          </a:p>
        </p:txBody>
      </p:sp>
      <p:pic>
        <p:nvPicPr>
          <p:cNvPr id="341" name="Google Shape;341;p46" descr="QuickTip.jpg"/>
          <p:cNvPicPr preferRelativeResize="0"/>
          <p:nvPr/>
        </p:nvPicPr>
        <p:blipFill rotWithShape="1">
          <a:blip r:embed="rId3">
            <a:alphaModFix/>
          </a:blip>
          <a:srcRect b="-129"/>
          <a:stretch/>
        </p:blipFill>
        <p:spPr>
          <a:xfrm>
            <a:off x="5146750" y="1184600"/>
            <a:ext cx="1973633" cy="3262601"/>
          </a:xfrm>
          <a:prstGeom prst="rect">
            <a:avLst/>
          </a:prstGeom>
          <a:noFill/>
          <a:ln>
            <a:noFill/>
          </a:ln>
        </p:spPr>
      </p:pic>
      <p:grpSp>
        <p:nvGrpSpPr>
          <p:cNvPr id="342" name="Google Shape;342;p46"/>
          <p:cNvGrpSpPr/>
          <p:nvPr/>
        </p:nvGrpSpPr>
        <p:grpSpPr>
          <a:xfrm>
            <a:off x="5146750" y="3327825"/>
            <a:ext cx="1973700" cy="1119300"/>
            <a:chOff x="5146750" y="3327825"/>
            <a:chExt cx="1973700" cy="1119300"/>
          </a:xfrm>
        </p:grpSpPr>
        <p:sp>
          <p:nvSpPr>
            <p:cNvPr id="343" name="Google Shape;343;p46"/>
            <p:cNvSpPr/>
            <p:nvPr/>
          </p:nvSpPr>
          <p:spPr>
            <a:xfrm>
              <a:off x="5146750" y="3327825"/>
              <a:ext cx="1973700" cy="1119300"/>
            </a:xfrm>
            <a:prstGeom prst="rect">
              <a:avLst/>
            </a:prstGeom>
            <a:solidFill>
              <a:srgbClr val="008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46"/>
            <p:cNvSpPr txBox="1"/>
            <p:nvPr/>
          </p:nvSpPr>
          <p:spPr>
            <a:xfrm>
              <a:off x="5281475" y="3430588"/>
              <a:ext cx="1479000" cy="75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FFFFFF"/>
                  </a:solidFill>
                  <a:latin typeface="Arial"/>
                  <a:ea typeface="Arial"/>
                  <a:cs typeface="Arial"/>
                  <a:sym typeface="Arial"/>
                </a:rPr>
                <a:t>QUICK TIP</a:t>
              </a:r>
              <a:endParaRPr sz="1200" b="1"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700"/>
                <a:buFont typeface="Arial"/>
                <a:buNone/>
              </a:pPr>
              <a:endParaRPr sz="7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700"/>
                <a:buFont typeface="Arial"/>
                <a:buNone/>
              </a:pPr>
              <a:r>
                <a:rPr lang="en-US" sz="700" b="0" i="0" u="none" strike="noStrike" cap="none">
                  <a:solidFill>
                    <a:srgbClr val="D9F0FF"/>
                  </a:solidFill>
                  <a:latin typeface="Arial"/>
                  <a:ea typeface="Arial"/>
                  <a:cs typeface="Arial"/>
                  <a:sym typeface="Arial"/>
                </a:rPr>
                <a:t>Try right clicking on a photo and using "Replace Image" to show your own photo.</a:t>
              </a:r>
              <a:endParaRPr sz="700" b="0" i="0" u="none" strike="noStrike" cap="none">
                <a:solidFill>
                  <a:srgbClr val="D9F0FF"/>
                </a:solidFill>
                <a:latin typeface="Arial"/>
                <a:ea typeface="Arial"/>
                <a:cs typeface="Arial"/>
                <a:sym typeface="Arial"/>
              </a:endParaRPr>
            </a:p>
          </p:txBody>
        </p:sp>
      </p:grpSp>
      <p:pic>
        <p:nvPicPr>
          <p:cNvPr id="345" name="Google Shape;345;p46" descr="shutterstock_368732306.jpg"/>
          <p:cNvPicPr preferRelativeResize="0"/>
          <p:nvPr/>
        </p:nvPicPr>
        <p:blipFill rotWithShape="1">
          <a:blip r:embed="rId4">
            <a:alphaModFix/>
          </a:blip>
          <a:srcRect/>
          <a:stretch/>
        </p:blipFill>
        <p:spPr>
          <a:xfrm>
            <a:off x="7170362" y="1184600"/>
            <a:ext cx="1973638" cy="3262597"/>
          </a:xfrm>
          <a:prstGeom prst="rect">
            <a:avLst/>
          </a:prstGeom>
          <a:noFill/>
          <a:ln>
            <a:noFill/>
          </a:ln>
        </p:spPr>
      </p:pic>
      <p:pic>
        <p:nvPicPr>
          <p:cNvPr id="346" name="Google Shape;346;p46"/>
          <p:cNvPicPr preferRelativeResize="0"/>
          <p:nvPr/>
        </p:nvPicPr>
        <p:blipFill rotWithShape="1">
          <a:blip r:embed="rId5">
            <a:alphaModFix/>
          </a:blip>
          <a:srcRect/>
          <a:stretch/>
        </p:blipFill>
        <p:spPr>
          <a:xfrm>
            <a:off x="7170362" y="1184600"/>
            <a:ext cx="1973638" cy="3262596"/>
          </a:xfrm>
          <a:prstGeom prst="rect">
            <a:avLst/>
          </a:prstGeom>
          <a:noFill/>
          <a:ln>
            <a:noFill/>
          </a:ln>
        </p:spPr>
      </p:pic>
      <p:pic>
        <p:nvPicPr>
          <p:cNvPr id="347" name="Google Shape;347;p46"/>
          <p:cNvPicPr preferRelativeResize="0"/>
          <p:nvPr/>
        </p:nvPicPr>
        <p:blipFill rotWithShape="1">
          <a:blip r:embed="rId6">
            <a:alphaModFix/>
          </a:blip>
          <a:srcRect/>
          <a:stretch/>
        </p:blipFill>
        <p:spPr>
          <a:xfrm>
            <a:off x="4830925" y="952500"/>
            <a:ext cx="2289450" cy="3734025"/>
          </a:xfrm>
          <a:prstGeom prst="rect">
            <a:avLst/>
          </a:prstGeom>
          <a:noFill/>
          <a:ln>
            <a:noFill/>
          </a:ln>
        </p:spPr>
      </p:pic>
      <p:sp>
        <p:nvSpPr>
          <p:cNvPr id="348" name="Google Shape;348;p46"/>
          <p:cNvSpPr txBox="1"/>
          <p:nvPr/>
        </p:nvSpPr>
        <p:spPr>
          <a:xfrm>
            <a:off x="732683" y="4595459"/>
            <a:ext cx="6958012"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Ling.uni-konstanz.de. (2019). </a:t>
            </a:r>
            <a:r>
              <a:rPr lang="en-US" sz="1200" b="0" i="1" u="none" strike="noStrike" cap="none">
                <a:solidFill>
                  <a:srgbClr val="000000"/>
                </a:solidFill>
                <a:latin typeface="Arial"/>
                <a:ea typeface="Arial"/>
                <a:cs typeface="Arial"/>
                <a:sym typeface="Arial"/>
              </a:rPr>
              <a:t>XLE Project</a:t>
            </a:r>
            <a:r>
              <a:rPr lang="en-US" sz="1200" b="0" i="0" u="none" strike="noStrike" cap="none">
                <a:solidFill>
                  <a:srgbClr val="000000"/>
                </a:solidFill>
                <a:latin typeface="Arial"/>
                <a:ea typeface="Arial"/>
                <a:cs typeface="Arial"/>
                <a:sym typeface="Arial"/>
              </a:rPr>
              <a:t>. [online] Available at: http://ling.uni-konstanz.de/pages/xle/ [Accessed 8 Feb. 2019].</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7"/>
          <p:cNvSpPr txBox="1">
            <a:spLocks noGrp="1"/>
          </p:cNvSpPr>
          <p:nvPr>
            <p:ph type="body" idx="1"/>
          </p:nvPr>
        </p:nvSpPr>
        <p:spPr>
          <a:xfrm>
            <a:off x="633769" y="1733651"/>
            <a:ext cx="8100045" cy="2811255"/>
          </a:xfrm>
          <a:prstGeom prst="rect">
            <a:avLst/>
          </a:prstGeom>
          <a:noFill/>
          <a:ln>
            <a:noFill/>
          </a:ln>
        </p:spPr>
        <p:txBody>
          <a:bodyPr spcFirstLastPara="1" wrap="square" lIns="91425" tIns="91425" rIns="91425" bIns="91425" anchor="t" anchorCtr="0">
            <a:noAutofit/>
          </a:bodyPr>
          <a:lstStyle/>
          <a:p>
            <a:pPr marL="457200" lvl="0" indent="-311150" algn="just" rtl="0">
              <a:lnSpc>
                <a:spcPct val="150000"/>
              </a:lnSpc>
              <a:spcBef>
                <a:spcPts val="0"/>
              </a:spcBef>
              <a:spcAft>
                <a:spcPts val="0"/>
              </a:spcAft>
              <a:buSzPts val="1300"/>
              <a:buChar char="●"/>
            </a:pPr>
            <a:r>
              <a:rPr lang="en-US" sz="1600"/>
              <a:t>We collected the Sinhala school-books from grade 1-5 and used them as a guideline to develop the grammar rules in XLE step by step parsing the sentences in those books from grade 1 to 5. </a:t>
            </a:r>
            <a:endParaRPr/>
          </a:p>
          <a:p>
            <a:pPr marL="457200" lvl="0" indent="-228600" algn="just" rtl="0">
              <a:lnSpc>
                <a:spcPct val="150000"/>
              </a:lnSpc>
              <a:spcBef>
                <a:spcPts val="0"/>
              </a:spcBef>
              <a:spcAft>
                <a:spcPts val="0"/>
              </a:spcAft>
              <a:buSzPts val="1300"/>
              <a:buNone/>
            </a:pPr>
            <a:endParaRPr sz="1600"/>
          </a:p>
          <a:p>
            <a:pPr marL="457200" lvl="0" indent="-311150" algn="just" rtl="0">
              <a:lnSpc>
                <a:spcPct val="150000"/>
              </a:lnSpc>
              <a:spcBef>
                <a:spcPts val="0"/>
              </a:spcBef>
              <a:spcAft>
                <a:spcPts val="0"/>
              </a:spcAft>
              <a:buSzPts val="1300"/>
              <a:buChar char="●"/>
            </a:pPr>
            <a:r>
              <a:rPr lang="en-US" sz="1600"/>
              <a:t>As the first step of the grammar rule development, we parsed simple 3-word sentences in the general Sinhala word order Subject-Object-Verb.</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8"/>
          <p:cNvSpPr txBox="1">
            <a:spLocks noGrp="1"/>
          </p:cNvSpPr>
          <p:nvPr>
            <p:ph type="title"/>
          </p:nvPr>
        </p:nvSpPr>
        <p:spPr>
          <a:xfrm>
            <a:off x="730725" y="1318650"/>
            <a:ext cx="3893400" cy="103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US"/>
              <a:t>Grammar Scope</a:t>
            </a:r>
            <a:endParaRPr b="0"/>
          </a:p>
        </p:txBody>
      </p:sp>
      <p:sp>
        <p:nvSpPr>
          <p:cNvPr id="359" name="Google Shape;359;p48"/>
          <p:cNvSpPr txBox="1">
            <a:spLocks noGrp="1"/>
          </p:cNvSpPr>
          <p:nvPr>
            <p:ph type="body" idx="1"/>
          </p:nvPr>
        </p:nvSpPr>
        <p:spPr>
          <a:xfrm>
            <a:off x="721225" y="1932515"/>
            <a:ext cx="4059600" cy="29505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1000"/>
              </a:spcBef>
              <a:spcAft>
                <a:spcPts val="0"/>
              </a:spcAft>
              <a:buClr>
                <a:srgbClr val="000000"/>
              </a:buClr>
              <a:buSzPts val="1100"/>
              <a:buFont typeface="Proxima Nova"/>
              <a:buChar char="●"/>
            </a:pPr>
            <a:r>
              <a:rPr lang="en-US" sz="1400">
                <a:solidFill>
                  <a:srgbClr val="353744"/>
                </a:solidFill>
                <a:latin typeface="Proxima Nova"/>
                <a:ea typeface="Proxima Nova"/>
                <a:cs typeface="Proxima Nova"/>
                <a:sym typeface="Proxima Nova"/>
              </a:rPr>
              <a:t>Simple sentences with Subject, Object and Verb</a:t>
            </a:r>
            <a:endParaRPr>
              <a:latin typeface="Proxima Nova"/>
              <a:ea typeface="Proxima Nova"/>
              <a:cs typeface="Proxima Nova"/>
              <a:sym typeface="Proxima Nova"/>
            </a:endParaRPr>
          </a:p>
          <a:p>
            <a:pPr marL="285750" lvl="0" indent="-285750" algn="l" rtl="0">
              <a:lnSpc>
                <a:spcPct val="100000"/>
              </a:lnSpc>
              <a:spcBef>
                <a:spcPts val="1000"/>
              </a:spcBef>
              <a:spcAft>
                <a:spcPts val="0"/>
              </a:spcAft>
              <a:buClr>
                <a:srgbClr val="000000"/>
              </a:buClr>
              <a:buSzPts val="1100"/>
              <a:buFont typeface="Proxima Nova"/>
              <a:buChar char="●"/>
            </a:pPr>
            <a:r>
              <a:rPr lang="en-US" sz="1400">
                <a:solidFill>
                  <a:srgbClr val="353744"/>
                </a:solidFill>
                <a:latin typeface="Proxima Nova"/>
                <a:ea typeface="Proxima Nova"/>
                <a:cs typeface="Proxima Nova"/>
                <a:sym typeface="Proxima Nova"/>
              </a:rPr>
              <a:t>Simple sentences with adjectives and adverbs</a:t>
            </a:r>
            <a:endParaRPr>
              <a:latin typeface="Proxima Nova"/>
              <a:ea typeface="Proxima Nova"/>
              <a:cs typeface="Proxima Nova"/>
              <a:sym typeface="Proxima Nova"/>
            </a:endParaRPr>
          </a:p>
          <a:p>
            <a:pPr marL="285750" lvl="0" indent="-285750" algn="l" rtl="0">
              <a:lnSpc>
                <a:spcPct val="100000"/>
              </a:lnSpc>
              <a:spcBef>
                <a:spcPts val="1000"/>
              </a:spcBef>
              <a:spcAft>
                <a:spcPts val="0"/>
              </a:spcAft>
              <a:buClr>
                <a:srgbClr val="000000"/>
              </a:buClr>
              <a:buSzPts val="1100"/>
              <a:buFont typeface="Proxima Nova"/>
              <a:buChar char="●"/>
            </a:pPr>
            <a:r>
              <a:rPr lang="en-US" sz="1400">
                <a:solidFill>
                  <a:srgbClr val="353744"/>
                </a:solidFill>
                <a:latin typeface="Proxima Nova"/>
                <a:ea typeface="Proxima Nova"/>
                <a:cs typeface="Proxima Nova"/>
                <a:sym typeface="Proxima Nova"/>
              </a:rPr>
              <a:t>Simple sentences with secondary object</a:t>
            </a:r>
            <a:endParaRPr sz="1400">
              <a:solidFill>
                <a:srgbClr val="353744"/>
              </a:solidFill>
              <a:latin typeface="Proxima Nova"/>
              <a:ea typeface="Proxima Nova"/>
              <a:cs typeface="Proxima Nova"/>
              <a:sym typeface="Proxima Nova"/>
            </a:endParaRPr>
          </a:p>
          <a:p>
            <a:pPr marL="285750" lvl="0" indent="-285750" algn="l" rtl="0">
              <a:lnSpc>
                <a:spcPct val="100000"/>
              </a:lnSpc>
              <a:spcBef>
                <a:spcPts val="1000"/>
              </a:spcBef>
              <a:spcAft>
                <a:spcPts val="0"/>
              </a:spcAft>
              <a:buClr>
                <a:srgbClr val="000000"/>
              </a:buClr>
              <a:buSzPts val="1100"/>
              <a:buFont typeface="Proxima Nova"/>
              <a:buChar char="●"/>
            </a:pPr>
            <a:r>
              <a:rPr lang="en-US" sz="1400">
                <a:solidFill>
                  <a:srgbClr val="353744"/>
                </a:solidFill>
                <a:latin typeface="Proxima Nova"/>
                <a:ea typeface="Proxima Nova"/>
                <a:cs typeface="Proxima Nova"/>
                <a:sym typeface="Proxima Nova"/>
              </a:rPr>
              <a:t>Sentences with non-finite verb clauses</a:t>
            </a:r>
            <a:endParaRPr sz="1400">
              <a:solidFill>
                <a:srgbClr val="353744"/>
              </a:solidFill>
              <a:latin typeface="Proxima Nova"/>
              <a:ea typeface="Proxima Nova"/>
              <a:cs typeface="Proxima Nova"/>
              <a:sym typeface="Proxima Nova"/>
            </a:endParaRPr>
          </a:p>
          <a:p>
            <a:pPr marL="914400" lvl="1" indent="-317500" algn="l" rtl="0">
              <a:lnSpc>
                <a:spcPct val="100000"/>
              </a:lnSpc>
              <a:spcBef>
                <a:spcPts val="1000"/>
              </a:spcBef>
              <a:spcAft>
                <a:spcPts val="0"/>
              </a:spcAft>
              <a:buClr>
                <a:srgbClr val="353744"/>
              </a:buClr>
              <a:buSzPts val="1400"/>
              <a:buFont typeface="Proxima Nova"/>
              <a:buChar char="○"/>
            </a:pPr>
            <a:r>
              <a:rPr lang="en-US" sz="1400">
                <a:solidFill>
                  <a:srgbClr val="353744"/>
                </a:solidFill>
                <a:latin typeface="Proxima Nova"/>
                <a:ea typeface="Proxima Nova"/>
                <a:cs typeface="Proxima Nova"/>
                <a:sym typeface="Proxima Nova"/>
              </a:rPr>
              <a:t>purva kriya (e.g. නටා)</a:t>
            </a:r>
            <a:endParaRPr sz="1400">
              <a:solidFill>
                <a:srgbClr val="353744"/>
              </a:solidFill>
              <a:latin typeface="Proxima Nova"/>
              <a:ea typeface="Proxima Nova"/>
              <a:cs typeface="Proxima Nova"/>
              <a:sym typeface="Proxima Nova"/>
            </a:endParaRPr>
          </a:p>
          <a:p>
            <a:pPr marL="914400" lvl="1" indent="-317500" algn="l" rtl="0">
              <a:lnSpc>
                <a:spcPct val="100000"/>
              </a:lnSpc>
              <a:spcBef>
                <a:spcPts val="1000"/>
              </a:spcBef>
              <a:spcAft>
                <a:spcPts val="0"/>
              </a:spcAft>
              <a:buClr>
                <a:srgbClr val="353744"/>
              </a:buClr>
              <a:buSzPts val="1400"/>
              <a:buFont typeface="Proxima Nova"/>
              <a:buChar char="○"/>
            </a:pPr>
            <a:r>
              <a:rPr lang="en-US" sz="1400">
                <a:solidFill>
                  <a:srgbClr val="353744"/>
                </a:solidFill>
                <a:latin typeface="Proxima Nova"/>
                <a:ea typeface="Proxima Nova"/>
                <a:cs typeface="Proxima Nova"/>
                <a:sym typeface="Proxima Nova"/>
              </a:rPr>
              <a:t>mishra kriya (e.g. නටමින්, නටද්දී)</a:t>
            </a:r>
            <a:endParaRPr sz="1400">
              <a:solidFill>
                <a:srgbClr val="353744"/>
              </a:solidFill>
              <a:latin typeface="Proxima Nova"/>
              <a:ea typeface="Proxima Nova"/>
              <a:cs typeface="Proxima Nova"/>
              <a:sym typeface="Proxima Nova"/>
            </a:endParaRPr>
          </a:p>
        </p:txBody>
      </p:sp>
      <p:pic>
        <p:nvPicPr>
          <p:cNvPr id="360" name="Google Shape;360;p48" descr="QuickTip.jpg"/>
          <p:cNvPicPr preferRelativeResize="0"/>
          <p:nvPr/>
        </p:nvPicPr>
        <p:blipFill rotWithShape="1">
          <a:blip r:embed="rId3">
            <a:alphaModFix/>
          </a:blip>
          <a:srcRect b="-129"/>
          <a:stretch/>
        </p:blipFill>
        <p:spPr>
          <a:xfrm>
            <a:off x="5146750" y="1184600"/>
            <a:ext cx="1973633" cy="3262601"/>
          </a:xfrm>
          <a:prstGeom prst="rect">
            <a:avLst/>
          </a:prstGeom>
          <a:noFill/>
          <a:ln>
            <a:noFill/>
          </a:ln>
        </p:spPr>
      </p:pic>
      <p:grpSp>
        <p:nvGrpSpPr>
          <p:cNvPr id="361" name="Google Shape;361;p48"/>
          <p:cNvGrpSpPr/>
          <p:nvPr/>
        </p:nvGrpSpPr>
        <p:grpSpPr>
          <a:xfrm>
            <a:off x="5146750" y="3327825"/>
            <a:ext cx="1973700" cy="1119300"/>
            <a:chOff x="5146750" y="3327825"/>
            <a:chExt cx="1973700" cy="1119300"/>
          </a:xfrm>
        </p:grpSpPr>
        <p:sp>
          <p:nvSpPr>
            <p:cNvPr id="362" name="Google Shape;362;p48"/>
            <p:cNvSpPr/>
            <p:nvPr/>
          </p:nvSpPr>
          <p:spPr>
            <a:xfrm>
              <a:off x="5146750" y="3327825"/>
              <a:ext cx="1973700" cy="1119300"/>
            </a:xfrm>
            <a:prstGeom prst="rect">
              <a:avLst/>
            </a:prstGeom>
            <a:solidFill>
              <a:srgbClr val="008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48"/>
            <p:cNvSpPr txBox="1"/>
            <p:nvPr/>
          </p:nvSpPr>
          <p:spPr>
            <a:xfrm>
              <a:off x="5281475" y="3430588"/>
              <a:ext cx="1479000" cy="75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FFFFFF"/>
                  </a:solidFill>
                  <a:latin typeface="Arial"/>
                  <a:ea typeface="Arial"/>
                  <a:cs typeface="Arial"/>
                  <a:sym typeface="Arial"/>
                </a:rPr>
                <a:t>QUICK TIP</a:t>
              </a:r>
              <a:endParaRPr sz="1200" b="1"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700"/>
                <a:buFont typeface="Arial"/>
                <a:buNone/>
              </a:pPr>
              <a:endParaRPr sz="7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700"/>
                <a:buFont typeface="Arial"/>
                <a:buNone/>
              </a:pPr>
              <a:r>
                <a:rPr lang="en-US" sz="700" b="0" i="0" u="none" strike="noStrike" cap="none">
                  <a:solidFill>
                    <a:srgbClr val="D9F0FF"/>
                  </a:solidFill>
                  <a:latin typeface="Arial"/>
                  <a:ea typeface="Arial"/>
                  <a:cs typeface="Arial"/>
                  <a:sym typeface="Arial"/>
                </a:rPr>
                <a:t>Try right clicking on a photo and using "Replace Image" to show your own photo.</a:t>
              </a:r>
              <a:endParaRPr sz="700" b="0" i="0" u="none" strike="noStrike" cap="none">
                <a:solidFill>
                  <a:srgbClr val="D9F0FF"/>
                </a:solidFill>
                <a:latin typeface="Arial"/>
                <a:ea typeface="Arial"/>
                <a:cs typeface="Arial"/>
                <a:sym typeface="Arial"/>
              </a:endParaRPr>
            </a:p>
          </p:txBody>
        </p:sp>
      </p:grpSp>
      <p:pic>
        <p:nvPicPr>
          <p:cNvPr id="364" name="Google Shape;364;p48" descr="shutterstock_368732306.jpg"/>
          <p:cNvPicPr preferRelativeResize="0"/>
          <p:nvPr/>
        </p:nvPicPr>
        <p:blipFill rotWithShape="1">
          <a:blip r:embed="rId4">
            <a:alphaModFix/>
          </a:blip>
          <a:srcRect/>
          <a:stretch/>
        </p:blipFill>
        <p:spPr>
          <a:xfrm>
            <a:off x="7170362" y="1184600"/>
            <a:ext cx="1973638" cy="3262597"/>
          </a:xfrm>
          <a:prstGeom prst="rect">
            <a:avLst/>
          </a:prstGeom>
          <a:noFill/>
          <a:ln>
            <a:noFill/>
          </a:ln>
        </p:spPr>
      </p:pic>
      <p:pic>
        <p:nvPicPr>
          <p:cNvPr id="365" name="Google Shape;365;p48"/>
          <p:cNvPicPr preferRelativeResize="0"/>
          <p:nvPr/>
        </p:nvPicPr>
        <p:blipFill rotWithShape="1">
          <a:blip r:embed="rId5">
            <a:alphaModFix/>
          </a:blip>
          <a:srcRect/>
          <a:stretch/>
        </p:blipFill>
        <p:spPr>
          <a:xfrm>
            <a:off x="7170362" y="1184600"/>
            <a:ext cx="1973638" cy="3262596"/>
          </a:xfrm>
          <a:prstGeom prst="rect">
            <a:avLst/>
          </a:prstGeom>
          <a:noFill/>
          <a:ln>
            <a:noFill/>
          </a:ln>
        </p:spPr>
      </p:pic>
      <p:pic>
        <p:nvPicPr>
          <p:cNvPr id="366" name="Google Shape;366;p48"/>
          <p:cNvPicPr preferRelativeResize="0"/>
          <p:nvPr/>
        </p:nvPicPr>
        <p:blipFill rotWithShape="1">
          <a:blip r:embed="rId6">
            <a:alphaModFix/>
          </a:blip>
          <a:srcRect/>
          <a:stretch/>
        </p:blipFill>
        <p:spPr>
          <a:xfrm>
            <a:off x="4830925" y="952500"/>
            <a:ext cx="2289450" cy="3734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9"/>
          <p:cNvSpPr txBox="1">
            <a:spLocks noGrp="1"/>
          </p:cNvSpPr>
          <p:nvPr>
            <p:ph type="body" idx="1"/>
          </p:nvPr>
        </p:nvSpPr>
        <p:spPr>
          <a:xfrm>
            <a:off x="759550" y="1195624"/>
            <a:ext cx="7624800" cy="3672300"/>
          </a:xfrm>
          <a:prstGeom prst="rect">
            <a:avLst/>
          </a:prstGeom>
          <a:noFill/>
          <a:ln>
            <a:noFill/>
          </a:ln>
        </p:spPr>
        <p:txBody>
          <a:bodyPr spcFirstLastPara="1" wrap="square" lIns="91425" tIns="91425" rIns="91425" bIns="91425" anchor="t" anchorCtr="0">
            <a:noAutofit/>
          </a:bodyPr>
          <a:lstStyle/>
          <a:p>
            <a:pPr marL="146050" lvl="0" indent="0" algn="l" rtl="0">
              <a:lnSpc>
                <a:spcPct val="150000"/>
              </a:lnSpc>
              <a:spcBef>
                <a:spcPts val="0"/>
              </a:spcBef>
              <a:spcAft>
                <a:spcPts val="0"/>
              </a:spcAft>
              <a:buSzPts val="1300"/>
              <a:buNone/>
            </a:pPr>
            <a:r>
              <a:rPr lang="en-US" sz="1800"/>
              <a:t>We developed the grammar to handle more  grammar  as mentioned below,</a:t>
            </a:r>
            <a:endParaRPr/>
          </a:p>
          <a:p>
            <a:pPr marL="146050" lvl="0" indent="0" algn="l" rtl="0">
              <a:lnSpc>
                <a:spcPct val="150000"/>
              </a:lnSpc>
              <a:spcBef>
                <a:spcPts val="0"/>
              </a:spcBef>
              <a:spcAft>
                <a:spcPts val="0"/>
              </a:spcAft>
              <a:buSzPts val="1300"/>
              <a:buNone/>
            </a:pPr>
            <a:endParaRPr sz="1600"/>
          </a:p>
          <a:p>
            <a:pPr marL="457200" lvl="0" indent="-298450" algn="l" rtl="0">
              <a:lnSpc>
                <a:spcPct val="150000"/>
              </a:lnSpc>
              <a:spcBef>
                <a:spcPts val="1000"/>
              </a:spcBef>
              <a:spcAft>
                <a:spcPts val="0"/>
              </a:spcAft>
              <a:buClr>
                <a:srgbClr val="000000"/>
              </a:buClr>
              <a:buSzPts val="1100"/>
              <a:buChar char="●"/>
            </a:pPr>
            <a:r>
              <a:rPr lang="en-US" sz="1400">
                <a:solidFill>
                  <a:srgbClr val="353744"/>
                </a:solidFill>
                <a:latin typeface="Proxima Nova"/>
                <a:ea typeface="Proxima Nova"/>
                <a:cs typeface="Proxima Nova"/>
                <a:sym typeface="Proxima Nova"/>
              </a:rPr>
              <a:t>Check subject verb agreements (Person, Number and Animacy).</a:t>
            </a:r>
            <a:endParaRPr sz="1400">
              <a:solidFill>
                <a:srgbClr val="353744"/>
              </a:solidFill>
              <a:latin typeface="Proxima Nova"/>
              <a:ea typeface="Proxima Nova"/>
              <a:cs typeface="Proxima Nova"/>
              <a:sym typeface="Proxima Nova"/>
            </a:endParaRPr>
          </a:p>
          <a:p>
            <a:pPr marL="457200" lvl="0" indent="-317500" algn="l" rtl="0">
              <a:lnSpc>
                <a:spcPct val="150000"/>
              </a:lnSpc>
              <a:spcBef>
                <a:spcPts val="1000"/>
              </a:spcBef>
              <a:spcAft>
                <a:spcPts val="0"/>
              </a:spcAft>
              <a:buClr>
                <a:srgbClr val="353744"/>
              </a:buClr>
              <a:buSzPts val="1400"/>
              <a:buFont typeface="Proxima Nova"/>
              <a:buChar char="●"/>
            </a:pPr>
            <a:r>
              <a:rPr lang="en-US" sz="1400">
                <a:solidFill>
                  <a:srgbClr val="353744"/>
                </a:solidFill>
                <a:latin typeface="Proxima Nova"/>
                <a:ea typeface="Proxima Nova"/>
                <a:cs typeface="Proxima Nova"/>
                <a:sym typeface="Proxima Nova"/>
              </a:rPr>
              <a:t>Identifying adjectives, adjective phrases, adverbs and adverb phrases.</a:t>
            </a:r>
            <a:endParaRPr sz="1400">
              <a:solidFill>
                <a:srgbClr val="353744"/>
              </a:solidFill>
              <a:latin typeface="Proxima Nova"/>
              <a:ea typeface="Proxima Nova"/>
              <a:cs typeface="Proxima Nova"/>
              <a:sym typeface="Proxima Nova"/>
            </a:endParaRPr>
          </a:p>
          <a:p>
            <a:pPr marL="457200" lvl="0" indent="-298450" algn="l" rtl="0">
              <a:lnSpc>
                <a:spcPct val="150000"/>
              </a:lnSpc>
              <a:spcBef>
                <a:spcPts val="1000"/>
              </a:spcBef>
              <a:spcAft>
                <a:spcPts val="0"/>
              </a:spcAft>
              <a:buClr>
                <a:srgbClr val="000000"/>
              </a:buClr>
              <a:buSzPts val="1100"/>
              <a:buChar char="●"/>
            </a:pPr>
            <a:r>
              <a:rPr lang="en-US" sz="1400">
                <a:solidFill>
                  <a:srgbClr val="353744"/>
                </a:solidFill>
                <a:latin typeface="Proxima Nova"/>
                <a:ea typeface="Proxima Nova"/>
                <a:cs typeface="Proxima Nova"/>
                <a:sym typeface="Proxima Nova"/>
              </a:rPr>
              <a:t>Handling case mismatch between verb and primary object.</a:t>
            </a:r>
            <a:endParaRPr sz="1400">
              <a:solidFill>
                <a:srgbClr val="353744"/>
              </a:solidFill>
              <a:latin typeface="Proxima Nova"/>
              <a:ea typeface="Proxima Nova"/>
              <a:cs typeface="Proxima Nova"/>
              <a:sym typeface="Proxima Nova"/>
            </a:endParaRPr>
          </a:p>
          <a:p>
            <a:pPr marL="457200" lvl="0" indent="-317500" algn="l" rtl="0">
              <a:lnSpc>
                <a:spcPct val="150000"/>
              </a:lnSpc>
              <a:spcBef>
                <a:spcPts val="1000"/>
              </a:spcBef>
              <a:spcAft>
                <a:spcPts val="0"/>
              </a:spcAft>
              <a:buClr>
                <a:srgbClr val="353744"/>
              </a:buClr>
              <a:buSzPts val="1400"/>
              <a:buFont typeface="Proxima Nova"/>
              <a:buChar char="●"/>
            </a:pPr>
            <a:r>
              <a:rPr lang="en-US" sz="1400">
                <a:solidFill>
                  <a:srgbClr val="353744"/>
                </a:solidFill>
                <a:latin typeface="Proxima Nova"/>
                <a:ea typeface="Proxima Nova"/>
                <a:cs typeface="Proxima Nova"/>
                <a:sym typeface="Proxima Nova"/>
              </a:rPr>
              <a:t>Handling case mismatch between verb and secondary object.</a:t>
            </a:r>
            <a:endParaRPr sz="1400">
              <a:solidFill>
                <a:srgbClr val="353744"/>
              </a:solidFill>
              <a:latin typeface="Proxima Nova"/>
              <a:ea typeface="Proxima Nova"/>
              <a:cs typeface="Proxima Nova"/>
              <a:sym typeface="Proxima Nova"/>
            </a:endParaRPr>
          </a:p>
          <a:p>
            <a:pPr marL="457200" lvl="0" indent="-317500" algn="l" rtl="0">
              <a:lnSpc>
                <a:spcPct val="150000"/>
              </a:lnSpc>
              <a:spcBef>
                <a:spcPts val="1000"/>
              </a:spcBef>
              <a:spcAft>
                <a:spcPts val="0"/>
              </a:spcAft>
              <a:buClr>
                <a:srgbClr val="353744"/>
              </a:buClr>
              <a:buSzPts val="1400"/>
              <a:buFont typeface="Proxima Nova"/>
              <a:buChar char="●"/>
            </a:pPr>
            <a:r>
              <a:rPr lang="en-US" sz="1400">
                <a:solidFill>
                  <a:srgbClr val="353744"/>
                </a:solidFill>
                <a:latin typeface="Proxima Nova"/>
                <a:ea typeface="Proxima Nova"/>
                <a:cs typeface="Proxima Nova"/>
                <a:sym typeface="Proxima Nova"/>
              </a:rPr>
              <a:t>Identifying complex sentence with clauses containing non-final verbs </a:t>
            </a:r>
            <a:endParaRPr sz="1400">
              <a:solidFill>
                <a:srgbClr val="353744"/>
              </a:solidFill>
              <a:latin typeface="Proxima Nova"/>
              <a:ea typeface="Proxima Nova"/>
              <a:cs typeface="Proxima Nova"/>
              <a:sym typeface="Proxima Nova"/>
            </a:endParaRPr>
          </a:p>
          <a:p>
            <a:pPr marL="457200" lvl="0" indent="-228600" algn="l" rtl="0">
              <a:lnSpc>
                <a:spcPct val="115000"/>
              </a:lnSpc>
              <a:spcBef>
                <a:spcPts val="0"/>
              </a:spcBef>
              <a:spcAft>
                <a:spcPts val="0"/>
              </a:spcAft>
              <a:buSzPts val="13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Simple sentences</a:t>
            </a:r>
            <a:endParaRPr/>
          </a:p>
        </p:txBody>
      </p:sp>
      <p:graphicFrame>
        <p:nvGraphicFramePr>
          <p:cNvPr id="377" name="Google Shape;377;p50"/>
          <p:cNvGraphicFramePr/>
          <p:nvPr/>
        </p:nvGraphicFramePr>
        <p:xfrm>
          <a:off x="890200" y="1993325"/>
          <a:ext cx="7239000" cy="2438280"/>
        </p:xfrm>
        <a:graphic>
          <a:graphicData uri="http://schemas.openxmlformats.org/drawingml/2006/table">
            <a:tbl>
              <a:tblPr>
                <a:noFill/>
                <a:tableStyleId>{5F43BAD9-AEC2-4304-993B-F7A2F98B3E73}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a:t>Regular Expression</a:t>
                      </a:r>
                      <a:endParaRPr/>
                    </a:p>
                  </a:txBody>
                  <a:tcPr marL="91425" marR="91425" marT="91425" marB="91425"/>
                </a:tc>
                <a:tc>
                  <a:txBody>
                    <a:bodyPr/>
                    <a:lstStyle/>
                    <a:p>
                      <a:pPr marL="0" lvl="0" indent="0" algn="l" rtl="0">
                        <a:spcBef>
                          <a:spcPts val="0"/>
                        </a:spcBef>
                        <a:spcAft>
                          <a:spcPts val="0"/>
                        </a:spcAft>
                        <a:buNone/>
                      </a:pPr>
                      <a:r>
                        <a:rPr lang="en-US"/>
                        <a:t>Example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t>S.V</a:t>
                      </a:r>
                      <a:endParaRPr/>
                    </a:p>
                  </a:txBody>
                  <a:tcPr marL="91425" marR="91425" marT="91425" marB="91425"/>
                </a:tc>
                <a:tc>
                  <a:txBody>
                    <a:bodyPr/>
                    <a:lstStyle/>
                    <a:p>
                      <a:pPr marL="0" lvl="0" indent="0" algn="l" rtl="0">
                        <a:spcBef>
                          <a:spcPts val="0"/>
                        </a:spcBef>
                        <a:spcAft>
                          <a:spcPts val="0"/>
                        </a:spcAft>
                        <a:buNone/>
                      </a:pPr>
                      <a:r>
                        <a:rPr lang="en-US"/>
                        <a:t>මම යමි.</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t>S.(O).V</a:t>
                      </a:r>
                      <a:endParaRPr/>
                    </a:p>
                  </a:txBody>
                  <a:tcPr marL="91425" marR="91425" marT="91425" marB="91425"/>
                </a:tc>
                <a:tc>
                  <a:txBody>
                    <a:bodyPr/>
                    <a:lstStyle/>
                    <a:p>
                      <a:pPr marL="0" lvl="0" indent="0" algn="l" rtl="0">
                        <a:spcBef>
                          <a:spcPts val="0"/>
                        </a:spcBef>
                        <a:spcAft>
                          <a:spcPts val="0"/>
                        </a:spcAft>
                        <a:buNone/>
                      </a:pPr>
                      <a:r>
                        <a:rPr lang="en-US"/>
                        <a:t>මම ගෙදර ය​මි</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t>A*. S. A*.O.Ad*. V</a:t>
                      </a:r>
                      <a:endParaRPr/>
                    </a:p>
                  </a:txBody>
                  <a:tcPr marL="91425" marR="91425" marT="91425" marB="91425"/>
                </a:tc>
                <a:tc>
                  <a:txBody>
                    <a:bodyPr/>
                    <a:lstStyle/>
                    <a:p>
                      <a:pPr marL="0" lvl="0" indent="0" algn="l" rtl="0">
                        <a:spcBef>
                          <a:spcPts val="0"/>
                        </a:spcBef>
                        <a:spcAft>
                          <a:spcPts val="0"/>
                        </a:spcAft>
                        <a:buNone/>
                      </a:pPr>
                      <a:r>
                        <a:rPr lang="en-US"/>
                        <a:t>ලස්සන ළමයා යයි</a:t>
                      </a:r>
                      <a:endParaRPr/>
                    </a:p>
                    <a:p>
                      <a:pPr marL="0" lvl="0" indent="0" algn="l" rtl="0">
                        <a:spcBef>
                          <a:spcPts val="0"/>
                        </a:spcBef>
                        <a:spcAft>
                          <a:spcPts val="0"/>
                        </a:spcAft>
                        <a:buNone/>
                      </a:pPr>
                      <a:r>
                        <a:rPr lang="en-US"/>
                        <a:t>ලස්ස​න ළමයා ගෙදර යයි.</a:t>
                      </a:r>
                      <a:endParaRPr/>
                    </a:p>
                    <a:p>
                      <a:pPr marL="0" lvl="0" indent="0" algn="l" rtl="0">
                        <a:spcBef>
                          <a:spcPts val="0"/>
                        </a:spcBef>
                        <a:spcAft>
                          <a:spcPts val="0"/>
                        </a:spcAft>
                        <a:buNone/>
                      </a:pPr>
                      <a:r>
                        <a:rPr lang="en-US"/>
                        <a:t>උස ළමයා ලස්සන නටුම් නටයි</a:t>
                      </a:r>
                      <a:endParaRPr/>
                    </a:p>
                    <a:p>
                      <a:pPr marL="0" lvl="0" indent="0" algn="l" rtl="0">
                        <a:spcBef>
                          <a:spcPts val="0"/>
                        </a:spcBef>
                        <a:spcAft>
                          <a:spcPts val="0"/>
                        </a:spcAft>
                        <a:buNone/>
                      </a:pPr>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1"/>
          <p:cNvSpPr txBox="1">
            <a:spLocks noGrp="1"/>
          </p:cNvSpPr>
          <p:nvPr>
            <p:ph type="title"/>
          </p:nvPr>
        </p:nvSpPr>
        <p:spPr>
          <a:xfrm>
            <a:off x="721225" y="1283050"/>
            <a:ext cx="7972800" cy="5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Simple Sentences with secondary object</a:t>
            </a:r>
            <a:endParaRPr/>
          </a:p>
        </p:txBody>
      </p:sp>
      <p:graphicFrame>
        <p:nvGraphicFramePr>
          <p:cNvPr id="383" name="Google Shape;383;p51"/>
          <p:cNvGraphicFramePr/>
          <p:nvPr/>
        </p:nvGraphicFramePr>
        <p:xfrm>
          <a:off x="890200" y="1993325"/>
          <a:ext cx="7239000" cy="1005780"/>
        </p:xfrm>
        <a:graphic>
          <a:graphicData uri="http://schemas.openxmlformats.org/drawingml/2006/table">
            <a:tbl>
              <a:tblPr>
                <a:noFill/>
                <a:tableStyleId>{5F43BAD9-AEC2-4304-993B-F7A2F98B3E73}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a:t>Regular Expression</a:t>
                      </a:r>
                      <a:endParaRPr/>
                    </a:p>
                  </a:txBody>
                  <a:tcPr marL="91425" marR="91425" marT="91425" marB="91425"/>
                </a:tc>
                <a:tc>
                  <a:txBody>
                    <a:bodyPr/>
                    <a:lstStyle/>
                    <a:p>
                      <a:pPr marL="0" lvl="0" indent="0" algn="l" rtl="0">
                        <a:spcBef>
                          <a:spcPts val="0"/>
                        </a:spcBef>
                        <a:spcAft>
                          <a:spcPts val="0"/>
                        </a:spcAft>
                        <a:buNone/>
                      </a:pPr>
                      <a:r>
                        <a:rPr lang="en-US"/>
                        <a:t>Example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t>A*. S. A*.O2.A*.O1.Ad*. V</a:t>
                      </a:r>
                      <a:endParaRPr/>
                    </a:p>
                  </a:txBody>
                  <a:tcPr marL="91425" marR="91425" marT="91425" marB="91425"/>
                </a:tc>
                <a:tc>
                  <a:txBody>
                    <a:bodyPr/>
                    <a:lstStyle/>
                    <a:p>
                      <a:pPr marL="0" lvl="0" indent="0" algn="l" rtl="0">
                        <a:spcBef>
                          <a:spcPts val="0"/>
                        </a:spcBef>
                        <a:spcAft>
                          <a:spcPts val="0"/>
                        </a:spcAft>
                        <a:buNone/>
                      </a:pPr>
                      <a:r>
                        <a:rPr lang="en-US"/>
                        <a:t>ළමයා ඔහුට පොතක් දුන්නේය</a:t>
                      </a:r>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2"/>
          <p:cNvSpPr txBox="1">
            <a:spLocks noGrp="1"/>
          </p:cNvSpPr>
          <p:nvPr>
            <p:ph type="title"/>
          </p:nvPr>
        </p:nvSpPr>
        <p:spPr>
          <a:xfrm>
            <a:off x="730000" y="1318650"/>
            <a:ext cx="6282300" cy="5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Complex Sentences</a:t>
            </a:r>
            <a:endParaRPr/>
          </a:p>
        </p:txBody>
      </p:sp>
      <p:graphicFrame>
        <p:nvGraphicFramePr>
          <p:cNvPr id="389" name="Google Shape;389;p52"/>
          <p:cNvGraphicFramePr/>
          <p:nvPr/>
        </p:nvGraphicFramePr>
        <p:xfrm>
          <a:off x="890200" y="1993325"/>
          <a:ext cx="7239000" cy="2438280"/>
        </p:xfrm>
        <a:graphic>
          <a:graphicData uri="http://schemas.openxmlformats.org/drawingml/2006/table">
            <a:tbl>
              <a:tblPr>
                <a:noFill/>
                <a:tableStyleId>{5F43BAD9-AEC2-4304-993B-F7A2F98B3E73}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a:t>Regular Expression</a:t>
                      </a:r>
                      <a:endParaRPr/>
                    </a:p>
                  </a:txBody>
                  <a:tcPr marL="91425" marR="91425" marT="91425" marB="91425"/>
                </a:tc>
                <a:tc>
                  <a:txBody>
                    <a:bodyPr/>
                    <a:lstStyle/>
                    <a:p>
                      <a:pPr marL="0" lvl="0" indent="0" algn="l" rtl="0">
                        <a:spcBef>
                          <a:spcPts val="0"/>
                        </a:spcBef>
                        <a:spcAft>
                          <a:spcPts val="0"/>
                        </a:spcAft>
                        <a:buNone/>
                      </a:pPr>
                      <a:r>
                        <a:rPr lang="en-US"/>
                        <a:t>Example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t>A*. S.Ad*.NonfV. (A*.O2).(A*.O1).Ad*. V</a:t>
                      </a:r>
                      <a:endParaRPr/>
                    </a:p>
                  </a:txBody>
                  <a:tcPr marL="91425" marR="91425" marT="91425" marB="91425"/>
                </a:tc>
                <a:tc>
                  <a:txBody>
                    <a:bodyPr/>
                    <a:lstStyle/>
                    <a:p>
                      <a:pPr marL="0" lvl="0" indent="0" algn="l" rtl="0">
                        <a:spcBef>
                          <a:spcPts val="0"/>
                        </a:spcBef>
                        <a:spcAft>
                          <a:spcPts val="0"/>
                        </a:spcAft>
                        <a:buNone/>
                      </a:pPr>
                      <a:r>
                        <a:rPr lang="en-US"/>
                        <a:t>මම ලස්සනට නටමින් සින්දු කිව්වෙ​මි</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t>A*. S.(Ad*O).Ad*.NonfV. (A*.O2).(A*.O1).Ad*. V</a:t>
                      </a:r>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මම ලස්සන නැටුම් නටමින් සින්දු කිව්වෙ​මි</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a:t>A*. S0.(Ad*O).Ad*.NonfV. S1.(A*.O2).(A*.O1).Ad*. V</a:t>
                      </a:r>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ඔහු සින්දු කියද්දී මම නැටුම් නැටුවෙමි. </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3"/>
          <p:cNvSpPr txBox="1">
            <a:spLocks noGrp="1"/>
          </p:cNvSpPr>
          <p:nvPr>
            <p:ph type="title"/>
          </p:nvPr>
        </p:nvSpPr>
        <p:spPr>
          <a:xfrm>
            <a:off x="730000" y="1318650"/>
            <a:ext cx="6148800" cy="63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Arguments for verbs</a:t>
            </a:r>
            <a:endParaRPr/>
          </a:p>
        </p:txBody>
      </p:sp>
      <p:sp>
        <p:nvSpPr>
          <p:cNvPr id="395" name="Google Shape;395;p53"/>
          <p:cNvSpPr txBox="1">
            <a:spLocks noGrp="1"/>
          </p:cNvSpPr>
          <p:nvPr>
            <p:ph type="body" idx="1"/>
          </p:nvPr>
        </p:nvSpPr>
        <p:spPr>
          <a:xfrm>
            <a:off x="819125" y="1989725"/>
            <a:ext cx="4876200" cy="206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000000"/>
                </a:solidFill>
              </a:rPr>
              <a:t>In Sinhala, verbs require agreement with the subject for :</a:t>
            </a:r>
            <a:endParaRPr sz="1800">
              <a:solidFill>
                <a:srgbClr val="000000"/>
              </a:solidFill>
            </a:endParaRPr>
          </a:p>
          <a:p>
            <a:pPr marL="457200" lvl="0" indent="-342900" algn="l" rtl="0">
              <a:spcBef>
                <a:spcPts val="0"/>
              </a:spcBef>
              <a:spcAft>
                <a:spcPts val="0"/>
              </a:spcAft>
              <a:buClr>
                <a:srgbClr val="000000"/>
              </a:buClr>
              <a:buSzPts val="1800"/>
              <a:buAutoNum type="arabicPeriod"/>
            </a:pPr>
            <a:r>
              <a:rPr lang="en-US" sz="1800">
                <a:solidFill>
                  <a:srgbClr val="000000"/>
                </a:solidFill>
              </a:rPr>
              <a:t>Number</a:t>
            </a:r>
            <a:endParaRPr sz="1800">
              <a:solidFill>
                <a:srgbClr val="000000"/>
              </a:solidFill>
            </a:endParaRPr>
          </a:p>
          <a:p>
            <a:pPr marL="457200" lvl="0" indent="-342900" algn="l" rtl="0">
              <a:spcBef>
                <a:spcPts val="0"/>
              </a:spcBef>
              <a:spcAft>
                <a:spcPts val="0"/>
              </a:spcAft>
              <a:buClr>
                <a:srgbClr val="000000"/>
              </a:buClr>
              <a:buSzPts val="1800"/>
              <a:buAutoNum type="arabicPeriod"/>
            </a:pPr>
            <a:r>
              <a:rPr lang="en-US" sz="1800">
                <a:solidFill>
                  <a:srgbClr val="000000"/>
                </a:solidFill>
              </a:rPr>
              <a:t>Person</a:t>
            </a:r>
            <a:endParaRPr sz="1800">
              <a:solidFill>
                <a:srgbClr val="000000"/>
              </a:solidFill>
            </a:endParaRPr>
          </a:p>
          <a:p>
            <a:pPr marL="457200" lvl="0" indent="-342900" algn="l" rtl="0">
              <a:spcBef>
                <a:spcPts val="0"/>
              </a:spcBef>
              <a:spcAft>
                <a:spcPts val="0"/>
              </a:spcAft>
              <a:buClr>
                <a:srgbClr val="000000"/>
              </a:buClr>
              <a:buSzPts val="1800"/>
              <a:buAutoNum type="arabicPeriod"/>
            </a:pPr>
            <a:r>
              <a:rPr lang="en-US" sz="1800">
                <a:solidFill>
                  <a:srgbClr val="000000"/>
                </a:solidFill>
              </a:rPr>
              <a:t>Animacy</a:t>
            </a:r>
            <a:endParaRPr sz="18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729450" y="1322450"/>
            <a:ext cx="7010100" cy="350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1200"/>
              <a:t>Project objective</a:t>
            </a:r>
            <a:endParaRPr sz="1200"/>
          </a:p>
        </p:txBody>
      </p:sp>
      <p:sp>
        <p:nvSpPr>
          <p:cNvPr id="131" name="Google Shape;131;p18"/>
          <p:cNvSpPr txBox="1">
            <a:spLocks noGrp="1"/>
          </p:cNvSpPr>
          <p:nvPr>
            <p:ph type="body" idx="4294967295"/>
          </p:nvPr>
        </p:nvSpPr>
        <p:spPr>
          <a:xfrm>
            <a:off x="729450" y="1749350"/>
            <a:ext cx="7010100" cy="262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US" sz="3000">
                <a:solidFill>
                  <a:srgbClr val="FFFFFF"/>
                </a:solidFill>
              </a:rPr>
              <a:t>Developing a Grammar Checking tool</a:t>
            </a:r>
            <a:br>
              <a:rPr lang="en-US" sz="3000">
                <a:solidFill>
                  <a:srgbClr val="FFFFFF"/>
                </a:solidFill>
              </a:rPr>
            </a:br>
            <a:r>
              <a:rPr lang="en-US" sz="3000">
                <a:solidFill>
                  <a:srgbClr val="FFFFFF"/>
                </a:solidFill>
              </a:rPr>
              <a:t>for Sinhala Documents </a:t>
            </a:r>
            <a:endParaRPr sz="3000">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4"/>
          <p:cNvSpPr txBox="1">
            <a:spLocks noGrp="1"/>
          </p:cNvSpPr>
          <p:nvPr>
            <p:ph type="title"/>
          </p:nvPr>
        </p:nvSpPr>
        <p:spPr>
          <a:xfrm>
            <a:off x="703300" y="1316550"/>
            <a:ext cx="3300900" cy="68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Case Handling</a:t>
            </a:r>
            <a:endParaRPr/>
          </a:p>
        </p:txBody>
      </p:sp>
      <p:sp>
        <p:nvSpPr>
          <p:cNvPr id="401" name="Google Shape;401;p54"/>
          <p:cNvSpPr txBox="1">
            <a:spLocks noGrp="1"/>
          </p:cNvSpPr>
          <p:nvPr>
            <p:ph type="body" idx="1"/>
          </p:nvPr>
        </p:nvSpPr>
        <p:spPr>
          <a:xfrm>
            <a:off x="765725" y="2407975"/>
            <a:ext cx="4822800" cy="15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Case handling is done for secondary objects within the scope</a:t>
            </a:r>
            <a:endParaRPr/>
          </a:p>
          <a:p>
            <a:pPr marL="0" lvl="0" indent="0" algn="l" rtl="0">
              <a:spcBef>
                <a:spcPts val="0"/>
              </a:spcBef>
              <a:spcAft>
                <a:spcPts val="0"/>
              </a:spcAft>
              <a:buNone/>
            </a:pPr>
            <a:endParaRPr/>
          </a:p>
        </p:txBody>
      </p:sp>
      <p:graphicFrame>
        <p:nvGraphicFramePr>
          <p:cNvPr id="402" name="Google Shape;402;p54"/>
          <p:cNvGraphicFramePr/>
          <p:nvPr/>
        </p:nvGraphicFramePr>
        <p:xfrm>
          <a:off x="952500" y="3032525"/>
          <a:ext cx="7239000" cy="1188630"/>
        </p:xfrm>
        <a:graphic>
          <a:graphicData uri="http://schemas.openxmlformats.org/drawingml/2006/table">
            <a:tbl>
              <a:tblPr>
                <a:noFill/>
                <a:tableStyleId>{5F43BAD9-AEC2-4304-993B-F7A2F98B3E73}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US"/>
                        <a:t>Case</a:t>
                      </a:r>
                      <a:endParaRPr/>
                    </a:p>
                  </a:txBody>
                  <a:tcPr marL="91425" marR="91425" marT="91425" marB="91425"/>
                </a:tc>
                <a:tc>
                  <a:txBody>
                    <a:bodyPr/>
                    <a:lstStyle/>
                    <a:p>
                      <a:pPr marL="0" lvl="0" indent="0" algn="l" rtl="0">
                        <a:spcBef>
                          <a:spcPts val="0"/>
                        </a:spcBef>
                        <a:spcAft>
                          <a:spcPts val="0"/>
                        </a:spcAft>
                        <a:buNone/>
                      </a:pPr>
                      <a:r>
                        <a:rPr lang="en-US"/>
                        <a:t>Verb Example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t>Dative</a:t>
                      </a:r>
                      <a:endParaRPr/>
                    </a:p>
                  </a:txBody>
                  <a:tcPr marL="91425" marR="91425" marT="91425" marB="91425"/>
                </a:tc>
                <a:tc>
                  <a:txBody>
                    <a:bodyPr/>
                    <a:lstStyle/>
                    <a:p>
                      <a:pPr marL="0" lvl="0" indent="0" algn="l" rtl="0">
                        <a:spcBef>
                          <a:spcPts val="0"/>
                        </a:spcBef>
                        <a:spcAft>
                          <a:spcPts val="0"/>
                        </a:spcAft>
                        <a:buNone/>
                      </a:pPr>
                      <a:r>
                        <a:rPr lang="en-US"/>
                        <a:t>දෙන​වා</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t>Ablative</a:t>
                      </a:r>
                      <a:endParaRPr/>
                    </a:p>
                  </a:txBody>
                  <a:tcPr marL="91425" marR="91425" marT="91425" marB="91425"/>
                </a:tc>
                <a:tc>
                  <a:txBody>
                    <a:bodyPr/>
                    <a:lstStyle/>
                    <a:p>
                      <a:pPr marL="0" lvl="0" indent="0" algn="l" rtl="0">
                        <a:spcBef>
                          <a:spcPts val="0"/>
                        </a:spcBef>
                        <a:spcAft>
                          <a:spcPts val="0"/>
                        </a:spcAft>
                        <a:buNone/>
                      </a:pPr>
                      <a:r>
                        <a:rPr lang="en-US"/>
                        <a:t>ගන්න​වා</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5"/>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p55"/>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09" name="Google Shape;409;p5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6"/>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p56"/>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16" name="Google Shape;416;p56"/>
          <p:cNvPicPr preferRelativeResize="0"/>
          <p:nvPr/>
        </p:nvPicPr>
        <p:blipFill>
          <a:blip r:embed="rId3">
            <a:alphaModFix/>
          </a:blip>
          <a:stretch>
            <a:fillRect/>
          </a:stretch>
        </p:blipFill>
        <p:spPr>
          <a:xfrm>
            <a:off x="-23700" y="0"/>
            <a:ext cx="914400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p5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23" name="Google Shape;423;p5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8"/>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Testing and Validation</a:t>
            </a:r>
            <a:endParaRPr/>
          </a:p>
        </p:txBody>
      </p:sp>
      <p:sp>
        <p:nvSpPr>
          <p:cNvPr id="429" name="Google Shape;429;p58"/>
          <p:cNvSpPr txBox="1">
            <a:spLocks noGrp="1"/>
          </p:cNvSpPr>
          <p:nvPr>
            <p:ph type="subTitle" idx="1"/>
          </p:nvPr>
        </p:nvSpPr>
        <p:spPr>
          <a:xfrm>
            <a:off x="729625" y="3172900"/>
            <a:ext cx="7688100" cy="106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t>Syntax based Coverage</a:t>
            </a:r>
            <a:endParaRPr sz="2400"/>
          </a:p>
          <a:p>
            <a:pPr marL="457200" lvl="0" indent="-381000" algn="l" rtl="0">
              <a:spcBef>
                <a:spcPts val="0"/>
              </a:spcBef>
              <a:spcAft>
                <a:spcPts val="0"/>
              </a:spcAft>
              <a:buSzPts val="2400"/>
              <a:buChar char="-"/>
            </a:pPr>
            <a:r>
              <a:rPr lang="en-US" sz="2400"/>
              <a:t>Production coverage</a:t>
            </a:r>
            <a:endParaRPr sz="24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*http://www.cs.gmu.edu/~offutt/softwaretest/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Production Coverage</a:t>
            </a:r>
            <a:endParaRPr/>
          </a:p>
        </p:txBody>
      </p:sp>
      <p:sp>
        <p:nvSpPr>
          <p:cNvPr id="435" name="Google Shape;435;p5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Production Coverage (PDC) : Testing Requirement contains each production p in the grammar G.</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60"/>
          <p:cNvPicPr preferRelativeResize="0"/>
          <p:nvPr/>
        </p:nvPicPr>
        <p:blipFill>
          <a:blip r:embed="rId3">
            <a:alphaModFix/>
          </a:blip>
          <a:stretch>
            <a:fillRect/>
          </a:stretch>
        </p:blipFill>
        <p:spPr>
          <a:xfrm>
            <a:off x="164625" y="1356250"/>
            <a:ext cx="8839197" cy="3564192"/>
          </a:xfrm>
          <a:prstGeom prst="rect">
            <a:avLst/>
          </a:prstGeom>
          <a:noFill/>
          <a:ln>
            <a:noFill/>
          </a:ln>
        </p:spPr>
      </p:pic>
      <p:sp>
        <p:nvSpPr>
          <p:cNvPr id="441" name="Google Shape;441;p60"/>
          <p:cNvSpPr txBox="1">
            <a:spLocks noGrp="1"/>
          </p:cNvSpPr>
          <p:nvPr>
            <p:ph type="title"/>
          </p:nvPr>
        </p:nvSpPr>
        <p:spPr>
          <a:xfrm>
            <a:off x="968625" y="5003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Test dataset of 16920 labeled sentences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Testing Results</a:t>
            </a:r>
            <a:endParaRPr/>
          </a:p>
        </p:txBody>
      </p:sp>
      <p:graphicFrame>
        <p:nvGraphicFramePr>
          <p:cNvPr id="447" name="Google Shape;447;p61"/>
          <p:cNvGraphicFramePr/>
          <p:nvPr/>
        </p:nvGraphicFramePr>
        <p:xfrm>
          <a:off x="952500" y="2000250"/>
          <a:ext cx="7239000" cy="1188630"/>
        </p:xfrm>
        <a:graphic>
          <a:graphicData uri="http://schemas.openxmlformats.org/drawingml/2006/table">
            <a:tbl>
              <a:tblPr>
                <a:noFill/>
                <a:tableStyleId>{5F43BAD9-AEC2-4304-993B-F7A2F98B3E73}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US"/>
                        <a:t>Positive</a:t>
                      </a:r>
                      <a:endParaRPr/>
                    </a:p>
                  </a:txBody>
                  <a:tcPr marL="91425" marR="91425" marT="91425" marB="91425"/>
                </a:tc>
                <a:tc>
                  <a:txBody>
                    <a:bodyPr/>
                    <a:lstStyle/>
                    <a:p>
                      <a:pPr marL="0" lvl="0" indent="0" algn="l" rtl="0">
                        <a:spcBef>
                          <a:spcPts val="0"/>
                        </a:spcBef>
                        <a:spcAft>
                          <a:spcPts val="0"/>
                        </a:spcAft>
                        <a:buNone/>
                      </a:pPr>
                      <a:r>
                        <a:rPr lang="en-US"/>
                        <a:t>Negative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a:t>True</a:t>
                      </a:r>
                      <a:endParaRPr/>
                    </a:p>
                  </a:txBody>
                  <a:tcPr marL="91425" marR="91425" marT="91425" marB="91425"/>
                </a:tc>
                <a:tc>
                  <a:txBody>
                    <a:bodyPr/>
                    <a:lstStyle/>
                    <a:p>
                      <a:pPr marL="0" lvl="0" indent="0" algn="l" rtl="0">
                        <a:spcBef>
                          <a:spcPts val="0"/>
                        </a:spcBef>
                        <a:spcAft>
                          <a:spcPts val="0"/>
                        </a:spcAft>
                        <a:buNone/>
                      </a:pPr>
                      <a:r>
                        <a:rPr lang="en-US"/>
                        <a:t>2181</a:t>
                      </a:r>
                      <a:endParaRPr/>
                    </a:p>
                  </a:txBody>
                  <a:tcPr marL="91425" marR="91425" marT="91425" marB="91425"/>
                </a:tc>
                <a:tc>
                  <a:txBody>
                    <a:bodyPr/>
                    <a:lstStyle/>
                    <a:p>
                      <a:pPr marL="0" lvl="0" indent="0" algn="l" rtl="0">
                        <a:spcBef>
                          <a:spcPts val="0"/>
                        </a:spcBef>
                        <a:spcAft>
                          <a:spcPts val="0"/>
                        </a:spcAft>
                        <a:buNone/>
                      </a:pPr>
                      <a:r>
                        <a:rPr lang="en-US"/>
                        <a:t>13781</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a:t>False</a:t>
                      </a:r>
                      <a:endParaRPr/>
                    </a:p>
                  </a:txBody>
                  <a:tcPr marL="91425" marR="91425" marT="91425" marB="91425"/>
                </a:tc>
                <a:tc>
                  <a:txBody>
                    <a:bodyPr/>
                    <a:lstStyle/>
                    <a:p>
                      <a:pPr marL="0" lvl="0" indent="0" algn="l" rtl="0">
                        <a:spcBef>
                          <a:spcPts val="0"/>
                        </a:spcBef>
                        <a:spcAft>
                          <a:spcPts val="0"/>
                        </a:spcAft>
                        <a:buNone/>
                      </a:pPr>
                      <a:r>
                        <a:rPr lang="en-US"/>
                        <a:t>352</a:t>
                      </a:r>
                      <a:endParaRPr/>
                    </a:p>
                  </a:txBody>
                  <a:tcPr marL="91425" marR="91425" marT="91425" marB="91425"/>
                </a:tc>
                <a:tc>
                  <a:txBody>
                    <a:bodyPr/>
                    <a:lstStyle/>
                    <a:p>
                      <a:pPr marL="0" lvl="0" indent="0" algn="l" rtl="0">
                        <a:spcBef>
                          <a:spcPts val="0"/>
                        </a:spcBef>
                        <a:spcAft>
                          <a:spcPts val="0"/>
                        </a:spcAft>
                        <a:buNone/>
                      </a:pPr>
                      <a:r>
                        <a:rPr lang="en-US"/>
                        <a:t>606</a:t>
                      </a:r>
                      <a:endParaRPr/>
                    </a:p>
                  </a:txBody>
                  <a:tcPr marL="91425" marR="91425" marT="91425" marB="91425"/>
                </a:tc>
                <a:extLst>
                  <a:ext uri="{0D108BD9-81ED-4DB2-BD59-A6C34878D82A}">
                    <a16:rowId xmlns:a16="http://schemas.microsoft.com/office/drawing/2014/main" val="10002"/>
                  </a:ext>
                </a:extLst>
              </a:tr>
            </a:tbl>
          </a:graphicData>
        </a:graphic>
      </p:graphicFrame>
      <p:sp>
        <p:nvSpPr>
          <p:cNvPr id="448" name="Google Shape;448;p61"/>
          <p:cNvSpPr txBox="1"/>
          <p:nvPr/>
        </p:nvSpPr>
        <p:spPr>
          <a:xfrm>
            <a:off x="1005575" y="3621800"/>
            <a:ext cx="7185900" cy="1177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Lato"/>
              <a:buChar char="●"/>
            </a:pPr>
            <a:r>
              <a:rPr lang="en-US" sz="1800" dirty="0">
                <a:highlight>
                  <a:srgbClr val="FFFFFF"/>
                </a:highlight>
                <a:latin typeface="Lato"/>
                <a:ea typeface="Lato"/>
                <a:cs typeface="Lato"/>
                <a:sym typeface="Lato"/>
              </a:rPr>
              <a:t>Precision 				0.8610</a:t>
            </a:r>
            <a:endParaRPr sz="1800" dirty="0">
              <a:highlight>
                <a:srgbClr val="FFFFFF"/>
              </a:highlight>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dirty="0">
                <a:highlight>
                  <a:srgbClr val="FFFFFF"/>
                </a:highlight>
                <a:latin typeface="Lato"/>
                <a:ea typeface="Lato"/>
                <a:cs typeface="Lato"/>
                <a:sym typeface="Lato"/>
              </a:rPr>
              <a:t>Recall			</a:t>
            </a:r>
            <a:r>
              <a:rPr lang="en-US" sz="1800">
                <a:highlight>
                  <a:srgbClr val="FFFFFF"/>
                </a:highlight>
                <a:latin typeface="Lato"/>
                <a:ea typeface="Lato"/>
                <a:cs typeface="Lato"/>
                <a:sym typeface="Lato"/>
              </a:rPr>
              <a:t>	0.7826</a:t>
            </a:r>
            <a:endParaRPr sz="1800" dirty="0">
              <a:highlight>
                <a:srgbClr val="FFFFFF"/>
              </a:highlight>
              <a:latin typeface="Lato"/>
              <a:ea typeface="Lato"/>
              <a:cs typeface="Lato"/>
              <a:sym typeface="Lato"/>
            </a:endParaRPr>
          </a:p>
          <a:p>
            <a:pPr marL="457200" lvl="0" indent="-342900" algn="l" rtl="0">
              <a:lnSpc>
                <a:spcPct val="115000"/>
              </a:lnSpc>
              <a:spcBef>
                <a:spcPts val="0"/>
              </a:spcBef>
              <a:spcAft>
                <a:spcPts val="0"/>
              </a:spcAft>
              <a:buSzPts val="1800"/>
              <a:buFont typeface="Lato"/>
              <a:buChar char="●"/>
            </a:pPr>
            <a:r>
              <a:rPr lang="en-US" sz="1800" dirty="0">
                <a:highlight>
                  <a:srgbClr val="FFFFFF"/>
                </a:highlight>
                <a:latin typeface="Lato"/>
                <a:ea typeface="Lato"/>
                <a:cs typeface="Lato"/>
                <a:sym typeface="Lato"/>
              </a:rPr>
              <a:t>Accuracy				</a:t>
            </a:r>
            <a:r>
              <a:rPr lang="en-US" sz="1800" b="1" dirty="0">
                <a:highlight>
                  <a:srgbClr val="FFFFFF"/>
                </a:highlight>
                <a:latin typeface="Lato"/>
                <a:ea typeface="Lato"/>
                <a:cs typeface="Lato"/>
                <a:sym typeface="Lato"/>
              </a:rPr>
              <a:t>0.9434</a:t>
            </a:r>
            <a:endParaRPr sz="1800" b="1" dirty="0">
              <a:highlight>
                <a:srgbClr val="FFFFFF"/>
              </a:highlight>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Challenges</a:t>
            </a:r>
            <a:endParaRPr/>
          </a:p>
        </p:txBody>
      </p:sp>
      <p:sp>
        <p:nvSpPr>
          <p:cNvPr id="454" name="Google Shape;454;p62"/>
          <p:cNvSpPr txBox="1">
            <a:spLocks noGrp="1"/>
          </p:cNvSpPr>
          <p:nvPr>
            <p:ph type="subTitle" idx="1"/>
          </p:nvPr>
        </p:nvSpPr>
        <p:spPr>
          <a:xfrm>
            <a:off x="729625" y="2265300"/>
            <a:ext cx="7688100" cy="1448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AutoNum type="arabicPeriod"/>
            </a:pPr>
            <a:r>
              <a:rPr lang="en-US"/>
              <a:t>Sinhala Linguistics</a:t>
            </a:r>
            <a:endParaRPr/>
          </a:p>
          <a:p>
            <a:pPr marL="457200" lvl="0" indent="-330200" algn="l" rtl="0">
              <a:spcBef>
                <a:spcPts val="0"/>
              </a:spcBef>
              <a:spcAft>
                <a:spcPts val="0"/>
              </a:spcAft>
              <a:buSzPts val="1600"/>
              <a:buAutoNum type="arabicPeriod"/>
            </a:pPr>
            <a:r>
              <a:rPr lang="en-US"/>
              <a:t>Integrating FSTs with XLE</a:t>
            </a:r>
            <a:endParaRPr/>
          </a:p>
          <a:p>
            <a:pPr marL="457200" lvl="0" indent="-330200" algn="l" rtl="0">
              <a:spcBef>
                <a:spcPts val="0"/>
              </a:spcBef>
              <a:spcAft>
                <a:spcPts val="0"/>
              </a:spcAft>
              <a:buSzPts val="1600"/>
              <a:buAutoNum type="arabicPeriod"/>
            </a:pPr>
            <a:r>
              <a:rPr lang="en-US"/>
              <a:t>Rule overriding</a:t>
            </a:r>
            <a:endParaRPr/>
          </a:p>
          <a:p>
            <a:pPr marL="457200" lvl="0" indent="-330200" algn="l" rtl="0">
              <a:spcBef>
                <a:spcPts val="0"/>
              </a:spcBef>
              <a:spcAft>
                <a:spcPts val="0"/>
              </a:spcAft>
              <a:buSzPts val="1600"/>
              <a:buAutoNum type="arabicPeriod"/>
            </a:pPr>
            <a:r>
              <a:rPr lang="en-US"/>
              <a:t>Catching Errors</a:t>
            </a:r>
            <a:endParaRPr/>
          </a:p>
          <a:p>
            <a:pPr marL="45720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3"/>
          <p:cNvSpPr txBox="1">
            <a:spLocks noGrp="1"/>
          </p:cNvSpPr>
          <p:nvPr>
            <p:ph type="title"/>
          </p:nvPr>
        </p:nvSpPr>
        <p:spPr>
          <a:xfrm>
            <a:off x="730000" y="1318650"/>
            <a:ext cx="6228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Integrating FST with XLE</a:t>
            </a:r>
            <a:endParaRPr/>
          </a:p>
        </p:txBody>
      </p:sp>
      <p:sp>
        <p:nvSpPr>
          <p:cNvPr id="460" name="Google Shape;460;p63"/>
          <p:cNvSpPr txBox="1">
            <a:spLocks noGrp="1"/>
          </p:cNvSpPr>
          <p:nvPr>
            <p:ph type="body" idx="1"/>
          </p:nvPr>
        </p:nvSpPr>
        <p:spPr>
          <a:xfrm>
            <a:off x="705750" y="2755025"/>
            <a:ext cx="7732500" cy="1597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a:t>FST outputs were not directly integrated to XLE</a:t>
            </a:r>
            <a:endParaRPr sz="1800"/>
          </a:p>
          <a:p>
            <a:pPr marL="457200" lvl="0" indent="-342900" algn="l" rtl="0">
              <a:spcBef>
                <a:spcPts val="0"/>
              </a:spcBef>
              <a:spcAft>
                <a:spcPts val="0"/>
              </a:spcAft>
              <a:buSzPts val="1800"/>
              <a:buChar char="●"/>
            </a:pPr>
            <a:r>
              <a:rPr lang="en-US" sz="1800"/>
              <a:t>Python scripts were written to integrate FST output with XLE</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US"/>
              <a:t>Deliverables</a:t>
            </a:r>
            <a:endParaRPr/>
          </a:p>
        </p:txBody>
      </p:sp>
      <p:sp>
        <p:nvSpPr>
          <p:cNvPr id="137" name="Google Shape;137;p19"/>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Arial"/>
                <a:ea typeface="Arial"/>
                <a:cs typeface="Arial"/>
                <a:sym typeface="Arial"/>
              </a:rPr>
              <a:t>1</a:t>
            </a:r>
            <a:endParaRPr sz="800" b="1" i="0" u="none" strike="noStrike" cap="none">
              <a:solidFill>
                <a:srgbClr val="FFFFFF"/>
              </a:solidFill>
              <a:latin typeface="Arial"/>
              <a:ea typeface="Arial"/>
              <a:cs typeface="Arial"/>
              <a:sym typeface="Arial"/>
            </a:endParaRPr>
          </a:p>
        </p:txBody>
      </p:sp>
      <p:sp>
        <p:nvSpPr>
          <p:cNvPr id="138" name="Google Shape;138;p19"/>
          <p:cNvSpPr txBox="1">
            <a:spLocks noGrp="1"/>
          </p:cNvSpPr>
          <p:nvPr>
            <p:ph type="body" idx="1"/>
          </p:nvPr>
        </p:nvSpPr>
        <p:spPr>
          <a:xfrm>
            <a:off x="1847691" y="2073775"/>
            <a:ext cx="2832900" cy="105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US"/>
              <a:t>Stand-alone web application to check Sinhala grammar.</a:t>
            </a:r>
            <a:endParaRPr sz="1100"/>
          </a:p>
        </p:txBody>
      </p:sp>
      <p:sp>
        <p:nvSpPr>
          <p:cNvPr id="139" name="Google Shape;139;p19"/>
          <p:cNvSpPr/>
          <p:nvPr/>
        </p:nvSpPr>
        <p:spPr>
          <a:xfrm>
            <a:off x="1400790" y="31791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Arial"/>
                <a:ea typeface="Arial"/>
                <a:cs typeface="Arial"/>
                <a:sym typeface="Arial"/>
              </a:rPr>
              <a:t>2</a:t>
            </a:r>
            <a:endParaRPr sz="800" b="1" i="0" u="none" strike="noStrike" cap="none">
              <a:solidFill>
                <a:srgbClr val="FFFFFF"/>
              </a:solidFill>
              <a:latin typeface="Arial"/>
              <a:ea typeface="Arial"/>
              <a:cs typeface="Arial"/>
              <a:sym typeface="Arial"/>
            </a:endParaRPr>
          </a:p>
        </p:txBody>
      </p:sp>
      <p:sp>
        <p:nvSpPr>
          <p:cNvPr id="140" name="Google Shape;140;p19"/>
          <p:cNvSpPr txBox="1">
            <a:spLocks noGrp="1"/>
          </p:cNvSpPr>
          <p:nvPr>
            <p:ph type="body" idx="1"/>
          </p:nvPr>
        </p:nvSpPr>
        <p:spPr>
          <a:xfrm>
            <a:off x="1729591" y="2941700"/>
            <a:ext cx="2832900" cy="1051800"/>
          </a:xfrm>
          <a:prstGeom prst="rect">
            <a:avLst/>
          </a:prstGeom>
          <a:noFill/>
          <a:ln>
            <a:noFill/>
          </a:ln>
        </p:spPr>
        <p:txBody>
          <a:bodyPr spcFirstLastPara="1" wrap="square" lIns="91425" tIns="91425" rIns="91425" bIns="91425" anchor="t" anchorCtr="0">
            <a:noAutofit/>
          </a:bodyPr>
          <a:lstStyle/>
          <a:p>
            <a:pPr marL="146050" lvl="0" indent="0" algn="l" rtl="0">
              <a:spcBef>
                <a:spcPts val="0"/>
              </a:spcBef>
              <a:spcAft>
                <a:spcPts val="0"/>
              </a:spcAft>
              <a:buClr>
                <a:srgbClr val="000000"/>
              </a:buClr>
              <a:buSzPts val="1300"/>
              <a:buFont typeface="Arial"/>
              <a:buNone/>
            </a:pPr>
            <a:r>
              <a:rPr lang="en-US"/>
              <a:t>Sinhala Grammar Checker API for developers who are interested in developing more sophisticated tools for Sinhala like Sinhala translation tool.</a:t>
            </a:r>
            <a:endParaRPr/>
          </a:p>
          <a:p>
            <a:pPr marL="0" lvl="0" indent="0" algn="just" rtl="0">
              <a:lnSpc>
                <a:spcPct val="115000"/>
              </a:lnSpc>
              <a:spcBef>
                <a:spcPts val="0"/>
              </a:spcBef>
              <a:spcAft>
                <a:spcPts val="0"/>
              </a:spcAft>
              <a:buClr>
                <a:srgbClr val="000000"/>
              </a:buClr>
              <a:buSzPts val="1100"/>
              <a:buNone/>
            </a:pPr>
            <a:endParaRPr sz="1100"/>
          </a:p>
        </p:txBody>
      </p:sp>
      <p:sp>
        <p:nvSpPr>
          <p:cNvPr id="141" name="Google Shape;141;p19"/>
          <p:cNvSpPr/>
          <p:nvPr/>
        </p:nvSpPr>
        <p:spPr>
          <a:xfrm>
            <a:off x="5090809"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Arial"/>
                <a:ea typeface="Arial"/>
                <a:cs typeface="Arial"/>
                <a:sym typeface="Arial"/>
              </a:rPr>
              <a:t>3</a:t>
            </a:r>
            <a:endParaRPr sz="800" b="1" i="0" u="none" strike="noStrike" cap="none">
              <a:solidFill>
                <a:srgbClr val="FFFFFF"/>
              </a:solidFill>
              <a:latin typeface="Arial"/>
              <a:ea typeface="Arial"/>
              <a:cs typeface="Arial"/>
              <a:sym typeface="Arial"/>
            </a:endParaRPr>
          </a:p>
        </p:txBody>
      </p:sp>
      <p:sp>
        <p:nvSpPr>
          <p:cNvPr id="142" name="Google Shape;142;p19"/>
          <p:cNvSpPr txBox="1">
            <a:spLocks noGrp="1"/>
          </p:cNvSpPr>
          <p:nvPr>
            <p:ph type="body" idx="1"/>
          </p:nvPr>
        </p:nvSpPr>
        <p:spPr>
          <a:xfrm>
            <a:off x="5536112" y="2073775"/>
            <a:ext cx="2832900" cy="105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US"/>
              <a:t>Sinhala verb morphology analyzer API.</a:t>
            </a:r>
            <a:endParaRPr sz="11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4"/>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Rule Overriding</a:t>
            </a:r>
            <a:endParaRPr/>
          </a:p>
        </p:txBody>
      </p:sp>
      <p:sp>
        <p:nvSpPr>
          <p:cNvPr id="466" name="Google Shape;466;p64"/>
          <p:cNvSpPr txBox="1">
            <a:spLocks noGrp="1"/>
          </p:cNvSpPr>
          <p:nvPr>
            <p:ph type="body" idx="1"/>
          </p:nvPr>
        </p:nvSpPr>
        <p:spPr>
          <a:xfrm>
            <a:off x="721225" y="2781725"/>
            <a:ext cx="6264300" cy="15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We used trial and error approach.</a:t>
            </a:r>
            <a:endParaRPr sz="1800"/>
          </a:p>
          <a:p>
            <a:pPr marL="0" lvl="0" indent="0" algn="l" rtl="0">
              <a:spcBef>
                <a:spcPts val="0"/>
              </a:spcBef>
              <a:spcAft>
                <a:spcPts val="0"/>
              </a:spcAft>
              <a:buNone/>
            </a:pPr>
            <a:r>
              <a:rPr lang="en-US" sz="1800"/>
              <a:t>Each model was remodeled after trial</a:t>
            </a:r>
            <a:endParaRPr sz="1800"/>
          </a:p>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5"/>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Catching errors</a:t>
            </a:r>
            <a:endParaRPr/>
          </a:p>
        </p:txBody>
      </p:sp>
      <p:sp>
        <p:nvSpPr>
          <p:cNvPr id="472" name="Google Shape;472;p65"/>
          <p:cNvSpPr txBox="1">
            <a:spLocks noGrp="1"/>
          </p:cNvSpPr>
          <p:nvPr>
            <p:ph type="body" idx="1"/>
          </p:nvPr>
        </p:nvSpPr>
        <p:spPr>
          <a:xfrm>
            <a:off x="721225" y="2781725"/>
            <a:ext cx="6967200" cy="15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Seperate grammar error model was built to identify errors</a:t>
            </a:r>
            <a:r>
              <a:rPr lang="en-US"/>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6"/>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Conclusion and Future work</a:t>
            </a:r>
            <a:endParaRPr/>
          </a:p>
        </p:txBody>
      </p:sp>
      <p:sp>
        <p:nvSpPr>
          <p:cNvPr id="478" name="Google Shape;478;p66"/>
          <p:cNvSpPr txBox="1">
            <a:spLocks noGrp="1"/>
          </p:cNvSpPr>
          <p:nvPr>
            <p:ph type="subTitle" idx="1"/>
          </p:nvPr>
        </p:nvSpPr>
        <p:spPr>
          <a:xfrm>
            <a:off x="729625" y="3172900"/>
            <a:ext cx="7688100" cy="1094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US"/>
              <a:t>We have developed a working grammar checker for Sinhala Language</a:t>
            </a:r>
            <a:endParaRPr/>
          </a:p>
          <a:p>
            <a:pPr marL="457200" lvl="0" indent="-330200" algn="l" rtl="0">
              <a:spcBef>
                <a:spcPts val="0"/>
              </a:spcBef>
              <a:spcAft>
                <a:spcPts val="0"/>
              </a:spcAft>
              <a:buSzPts val="1600"/>
              <a:buChar char="●"/>
            </a:pPr>
            <a:r>
              <a:rPr lang="en-US"/>
              <a:t>Computational Grammar can be used to develop grammar checker for Sinhala language</a:t>
            </a:r>
            <a:endParaRPr/>
          </a:p>
          <a:p>
            <a:pPr marL="457200" lvl="0" indent="-330200" algn="l" rtl="0">
              <a:spcBef>
                <a:spcPts val="0"/>
              </a:spcBef>
              <a:spcAft>
                <a:spcPts val="0"/>
              </a:spcAft>
              <a:buSzPts val="1600"/>
              <a:buChar char="●"/>
            </a:pPr>
            <a:r>
              <a:rPr lang="en-US"/>
              <a:t>FSTs can be used to analyze Morphology.</a:t>
            </a:r>
            <a:endParaRPr/>
          </a:p>
          <a:p>
            <a:pPr marL="45720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7"/>
          <p:cNvSpPr txBox="1">
            <a:spLocks noGrp="1"/>
          </p:cNvSpPr>
          <p:nvPr>
            <p:ph type="title"/>
          </p:nvPr>
        </p:nvSpPr>
        <p:spPr>
          <a:xfrm>
            <a:off x="730000" y="1318650"/>
            <a:ext cx="3300900" cy="54600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n-US"/>
              <a:t>Key References</a:t>
            </a:r>
            <a:endParaRPr/>
          </a:p>
        </p:txBody>
      </p:sp>
      <p:sp>
        <p:nvSpPr>
          <p:cNvPr id="484" name="Google Shape;484;p67"/>
          <p:cNvSpPr txBox="1">
            <a:spLocks noGrp="1"/>
          </p:cNvSpPr>
          <p:nvPr>
            <p:ph type="body" idx="1"/>
          </p:nvPr>
        </p:nvSpPr>
        <p:spPr>
          <a:xfrm>
            <a:off x="701271" y="2064549"/>
            <a:ext cx="7741457" cy="220027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US"/>
              <a:t>Butt, M. and King, T. (2002). Urdu and the Parallel Grammar Project. In: </a:t>
            </a:r>
            <a:r>
              <a:rPr lang="en-US" i="1"/>
              <a:t>COLING '02 Proceedings of the 3rd workshop on Asian language resources and international standardization</a:t>
            </a:r>
            <a:r>
              <a:rPr lang="en-US"/>
              <a:t>. Association for Computational Linguistics.</a:t>
            </a:r>
            <a:endParaRPr/>
          </a:p>
          <a:p>
            <a:pPr marL="457200" lvl="0" indent="-311150" algn="l" rtl="0">
              <a:lnSpc>
                <a:spcPct val="115000"/>
              </a:lnSpc>
              <a:spcBef>
                <a:spcPts val="0"/>
              </a:spcBef>
              <a:spcAft>
                <a:spcPts val="0"/>
              </a:spcAft>
              <a:buSzPts val="1300"/>
              <a:buChar char="●"/>
            </a:pPr>
            <a:r>
              <a:rPr lang="en-US"/>
              <a:t>Ling.uni-konstanz.de. (2019). </a:t>
            </a:r>
            <a:r>
              <a:rPr lang="en-US" i="1"/>
              <a:t>XLE Project</a:t>
            </a:r>
            <a:r>
              <a:rPr lang="en-US"/>
              <a:t>. [online] Available at: http://ling.uni-konstanz.de/pages/xle/ [Accessed 8 Feb. 2019].</a:t>
            </a:r>
            <a:endParaRPr/>
          </a:p>
          <a:p>
            <a:pPr marL="457200" lvl="0" indent="-311150" algn="l" rtl="0">
              <a:lnSpc>
                <a:spcPct val="115000"/>
              </a:lnSpc>
              <a:spcBef>
                <a:spcPts val="0"/>
              </a:spcBef>
              <a:spcAft>
                <a:spcPts val="0"/>
              </a:spcAft>
              <a:buSzPts val="1300"/>
              <a:buChar char="●"/>
            </a:pPr>
            <a:r>
              <a:rPr lang="en-US"/>
              <a:t>Karunathilaka, W. (2015). </a:t>
            </a:r>
            <a:r>
              <a:rPr lang="en-US" i="1"/>
              <a:t>Sinhala Bhasha Wiyakaranaya</a:t>
            </a:r>
            <a:r>
              <a:rPr lang="en-US"/>
              <a:t>.</a:t>
            </a:r>
            <a:endParaRPr/>
          </a:p>
          <a:p>
            <a:pPr marL="457200" lvl="0" indent="-311150" algn="l" rtl="0">
              <a:lnSpc>
                <a:spcPct val="115000"/>
              </a:lnSpc>
              <a:spcBef>
                <a:spcPts val="0"/>
              </a:spcBef>
              <a:spcAft>
                <a:spcPts val="0"/>
              </a:spcAft>
              <a:buSzPts val="1300"/>
              <a:buChar char="●"/>
            </a:pPr>
            <a:r>
              <a:rPr lang="en-US"/>
              <a:t>Hulden M. “Foma: a finite-state compiler and library” in EACL '09 Proceedings of the 12th Conference of the European Chapter of the Association for Computational Linguistics, Athens Greece, 2009. </a:t>
            </a:r>
            <a:endParaRPr/>
          </a:p>
          <a:p>
            <a:pPr marL="457200" lvl="0" indent="-228600" algn="l" rtl="0">
              <a:lnSpc>
                <a:spcPct val="115000"/>
              </a:lnSpc>
              <a:spcBef>
                <a:spcPts val="0"/>
              </a:spcBef>
              <a:spcAft>
                <a:spcPts val="0"/>
              </a:spcAft>
              <a:buSzPts val="1300"/>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8"/>
          <p:cNvSpPr txBox="1">
            <a:spLocks noGrp="1"/>
          </p:cNvSpPr>
          <p:nvPr>
            <p:ph type="body" idx="1"/>
          </p:nvPr>
        </p:nvSpPr>
        <p:spPr>
          <a:xfrm>
            <a:off x="701271" y="2064549"/>
            <a:ext cx="7741457" cy="2200270"/>
          </a:xfrm>
          <a:prstGeom prst="rect">
            <a:avLst/>
          </a:prstGeom>
          <a:noFill/>
          <a:ln>
            <a:noFill/>
          </a:ln>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Char char="●"/>
            </a:pPr>
            <a:r>
              <a:rPr lang="en-US"/>
              <a:t>B. Hettige and A. Karunananda, "A Morphological Analyzer to Enable English to Sinhala Machine Translation," in </a:t>
            </a:r>
            <a:r>
              <a:rPr lang="en-US" i="1"/>
              <a:t>2006 International Conference on Information and Automation</a:t>
            </a:r>
            <a:r>
              <a:rPr lang="en-US"/>
              <a:t>, Colombo, 2006.</a:t>
            </a:r>
            <a:endParaRPr/>
          </a:p>
          <a:p>
            <a:pPr marL="457200" lvl="0" indent="-311150" algn="l" rtl="0">
              <a:lnSpc>
                <a:spcPct val="150000"/>
              </a:lnSpc>
              <a:spcBef>
                <a:spcPts val="0"/>
              </a:spcBef>
              <a:spcAft>
                <a:spcPts val="0"/>
              </a:spcAft>
              <a:buSzPts val="1300"/>
              <a:buChar char="●"/>
            </a:pPr>
            <a:r>
              <a:rPr lang="en-US"/>
              <a:t>T.N.E. Fernando and A.R. Weerasinghe, “A Morphological Parser for Sinhala Verbs” University of Colombo, School of Computing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9"/>
          <p:cNvSpPr txBox="1">
            <a:spLocks noGrp="1"/>
          </p:cNvSpPr>
          <p:nvPr>
            <p:ph type="title"/>
          </p:nvPr>
        </p:nvSpPr>
        <p:spPr>
          <a:xfrm>
            <a:off x="728350" y="1318650"/>
            <a:ext cx="2349300" cy="55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US"/>
              <a:t>Team Sidath</a:t>
            </a:r>
            <a:endParaRPr b="0"/>
          </a:p>
        </p:txBody>
      </p:sp>
      <p:sp>
        <p:nvSpPr>
          <p:cNvPr id="495" name="Google Shape;495;p69"/>
          <p:cNvSpPr txBox="1">
            <a:spLocks noGrp="1"/>
          </p:cNvSpPr>
          <p:nvPr>
            <p:ph type="body" idx="1"/>
          </p:nvPr>
        </p:nvSpPr>
        <p:spPr>
          <a:xfrm>
            <a:off x="721250" y="1965150"/>
            <a:ext cx="2207700" cy="22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US" sz="1100"/>
              <a:t>Piyumal Dhananjaya -     150119U</a:t>
            </a:r>
            <a:endParaRPr sz="1100"/>
          </a:p>
          <a:p>
            <a:pPr marL="0" lvl="0" indent="0" algn="l" rtl="0">
              <a:lnSpc>
                <a:spcPct val="115000"/>
              </a:lnSpc>
              <a:spcBef>
                <a:spcPts val="1600"/>
              </a:spcBef>
              <a:spcAft>
                <a:spcPts val="0"/>
              </a:spcAft>
              <a:buSzPts val="1300"/>
              <a:buNone/>
            </a:pPr>
            <a:r>
              <a:rPr lang="en-US" sz="1100"/>
              <a:t>Prabhash Rathnayake -   150529C</a:t>
            </a:r>
            <a:endParaRPr sz="1100"/>
          </a:p>
          <a:p>
            <a:pPr marL="0" lvl="0" indent="0" algn="l" rtl="0">
              <a:lnSpc>
                <a:spcPct val="115000"/>
              </a:lnSpc>
              <a:spcBef>
                <a:spcPts val="1600"/>
              </a:spcBef>
              <a:spcAft>
                <a:spcPts val="1600"/>
              </a:spcAft>
              <a:buSzPts val="1300"/>
              <a:buNone/>
            </a:pPr>
            <a:r>
              <a:rPr lang="en-US" sz="1100"/>
              <a:t>Kalindu Kumarasinghe - 150345H</a:t>
            </a:r>
            <a:endParaRPr sz="1100"/>
          </a:p>
        </p:txBody>
      </p:sp>
      <p:pic>
        <p:nvPicPr>
          <p:cNvPr id="496" name="Google Shape;496;p69"/>
          <p:cNvPicPr preferRelativeResize="0"/>
          <p:nvPr/>
        </p:nvPicPr>
        <p:blipFill rotWithShape="1">
          <a:blip r:embed="rId3">
            <a:alphaModFix/>
          </a:blip>
          <a:srcRect/>
          <a:stretch/>
        </p:blipFill>
        <p:spPr>
          <a:xfrm>
            <a:off x="3123150" y="1184600"/>
            <a:ext cx="1978071" cy="3262598"/>
          </a:xfrm>
          <a:prstGeom prst="rect">
            <a:avLst/>
          </a:prstGeom>
          <a:noFill/>
          <a:ln>
            <a:noFill/>
          </a:ln>
        </p:spPr>
      </p:pic>
      <p:sp>
        <p:nvSpPr>
          <p:cNvPr id="497" name="Google Shape;497;p69"/>
          <p:cNvSpPr txBox="1"/>
          <p:nvPr/>
        </p:nvSpPr>
        <p:spPr>
          <a:xfrm>
            <a:off x="3202795" y="3960772"/>
            <a:ext cx="1521000" cy="407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Font typeface="Arial"/>
              <a:buNone/>
            </a:pPr>
            <a:r>
              <a:rPr lang="en-US" sz="1400" b="0" i="0" u="none" strike="noStrike" cap="none">
                <a:solidFill>
                  <a:srgbClr val="FFFFFF"/>
                </a:solidFill>
                <a:latin typeface="Lato"/>
                <a:ea typeface="Lato"/>
                <a:cs typeface="Lato"/>
                <a:sym typeface="Lato"/>
              </a:rPr>
              <a:t>Piyumal</a:t>
            </a:r>
            <a:endParaRPr sz="1400" b="0" i="0" u="none" strike="noStrike" cap="none">
              <a:solidFill>
                <a:srgbClr val="FFFFFF"/>
              </a:solidFill>
              <a:latin typeface="Lato"/>
              <a:ea typeface="Lato"/>
              <a:cs typeface="Lato"/>
              <a:sym typeface="Lato"/>
            </a:endParaRPr>
          </a:p>
          <a:p>
            <a:pPr marL="0" marR="0" lvl="0" indent="0" algn="l" rtl="0">
              <a:lnSpc>
                <a:spcPct val="115000"/>
              </a:lnSpc>
              <a:spcBef>
                <a:spcPts val="1600"/>
              </a:spcBef>
              <a:spcAft>
                <a:spcPts val="1600"/>
              </a:spcAft>
              <a:buClr>
                <a:srgbClr val="000000"/>
              </a:buClr>
              <a:buSzPts val="1400"/>
              <a:buFont typeface="Arial"/>
              <a:buNone/>
            </a:pPr>
            <a:endParaRPr sz="1400" b="0" i="0" u="none" strike="noStrike" cap="none">
              <a:solidFill>
                <a:srgbClr val="FFFFFF"/>
              </a:solidFill>
              <a:latin typeface="Lato"/>
              <a:ea typeface="Lato"/>
              <a:cs typeface="Lato"/>
              <a:sym typeface="Lato"/>
            </a:endParaRPr>
          </a:p>
        </p:txBody>
      </p:sp>
      <p:pic>
        <p:nvPicPr>
          <p:cNvPr id="498" name="Google Shape;498;p69"/>
          <p:cNvPicPr preferRelativeResize="0"/>
          <p:nvPr/>
        </p:nvPicPr>
        <p:blipFill rotWithShape="1">
          <a:blip r:embed="rId4">
            <a:alphaModFix/>
          </a:blip>
          <a:srcRect/>
          <a:stretch/>
        </p:blipFill>
        <p:spPr>
          <a:xfrm>
            <a:off x="5146775" y="1184600"/>
            <a:ext cx="1973625" cy="3262599"/>
          </a:xfrm>
          <a:prstGeom prst="rect">
            <a:avLst/>
          </a:prstGeom>
          <a:noFill/>
          <a:ln>
            <a:noFill/>
          </a:ln>
        </p:spPr>
      </p:pic>
      <p:sp>
        <p:nvSpPr>
          <p:cNvPr id="499" name="Google Shape;499;p69"/>
          <p:cNvSpPr txBox="1"/>
          <p:nvPr/>
        </p:nvSpPr>
        <p:spPr>
          <a:xfrm>
            <a:off x="5230277" y="3960772"/>
            <a:ext cx="1521000" cy="407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US" sz="1400" b="0" i="0" u="none" strike="noStrike" cap="none">
                <a:solidFill>
                  <a:srgbClr val="FFFFFF"/>
                </a:solidFill>
                <a:latin typeface="Lato"/>
                <a:ea typeface="Lato"/>
                <a:cs typeface="Lato"/>
                <a:sym typeface="Lato"/>
              </a:rPr>
              <a:t>Prabhash</a:t>
            </a:r>
            <a:endParaRPr sz="1400" b="0" i="0" u="none" strike="noStrike" cap="none">
              <a:solidFill>
                <a:srgbClr val="FFFFFF"/>
              </a:solidFill>
              <a:latin typeface="Arial"/>
              <a:ea typeface="Arial"/>
              <a:cs typeface="Arial"/>
              <a:sym typeface="Arial"/>
            </a:endParaRPr>
          </a:p>
        </p:txBody>
      </p:sp>
      <p:pic>
        <p:nvPicPr>
          <p:cNvPr id="500" name="Google Shape;500;p69"/>
          <p:cNvPicPr preferRelativeResize="0"/>
          <p:nvPr/>
        </p:nvPicPr>
        <p:blipFill rotWithShape="1">
          <a:blip r:embed="rId5">
            <a:alphaModFix/>
          </a:blip>
          <a:srcRect/>
          <a:stretch/>
        </p:blipFill>
        <p:spPr>
          <a:xfrm>
            <a:off x="7165950" y="1184600"/>
            <a:ext cx="1973626" cy="3262599"/>
          </a:xfrm>
          <a:prstGeom prst="rect">
            <a:avLst/>
          </a:prstGeom>
          <a:noFill/>
          <a:ln>
            <a:noFill/>
          </a:ln>
        </p:spPr>
      </p:pic>
      <p:sp>
        <p:nvSpPr>
          <p:cNvPr id="501" name="Google Shape;501;p69"/>
          <p:cNvSpPr txBox="1"/>
          <p:nvPr/>
        </p:nvSpPr>
        <p:spPr>
          <a:xfrm>
            <a:off x="7252929" y="3960772"/>
            <a:ext cx="1521000" cy="407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US" sz="1400" b="0" i="0" u="none" strike="noStrike" cap="none">
                <a:solidFill>
                  <a:srgbClr val="FFFFFF"/>
                </a:solidFill>
                <a:latin typeface="Lato"/>
                <a:ea typeface="Lato"/>
                <a:cs typeface="Lato"/>
                <a:sym typeface="Lato"/>
              </a:rPr>
              <a:t>Kalindu</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0"/>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200"/>
              <a:buNone/>
            </a:pPr>
            <a:r>
              <a:rPr lang="en-US" sz="4800">
                <a:solidFill>
                  <a:srgbClr val="000000"/>
                </a:solidFill>
              </a:rPr>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730725" y="1318650"/>
            <a:ext cx="3893400" cy="103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US" u="sng"/>
              <a:t>Research on Sinhala Language</a:t>
            </a:r>
            <a:endParaRPr/>
          </a:p>
          <a:p>
            <a:pPr marL="0" lvl="0" indent="0" algn="l" rtl="0">
              <a:lnSpc>
                <a:spcPct val="100000"/>
              </a:lnSpc>
              <a:spcBef>
                <a:spcPts val="0"/>
              </a:spcBef>
              <a:spcAft>
                <a:spcPts val="0"/>
              </a:spcAft>
              <a:buSzPts val="2600"/>
              <a:buNone/>
            </a:pPr>
            <a:endParaRPr b="0"/>
          </a:p>
        </p:txBody>
      </p:sp>
      <p:sp>
        <p:nvSpPr>
          <p:cNvPr id="148" name="Google Shape;148;p20"/>
          <p:cNvSpPr txBox="1">
            <a:spLocks noGrp="1"/>
          </p:cNvSpPr>
          <p:nvPr>
            <p:ph type="body" idx="1"/>
          </p:nvPr>
        </p:nvSpPr>
        <p:spPr>
          <a:xfrm>
            <a:off x="721225" y="2434125"/>
            <a:ext cx="3893400" cy="2089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US" sz="1200"/>
              <a:t>A thorough study of Sinhala Language and grammar</a:t>
            </a:r>
            <a:endParaRPr/>
          </a:p>
          <a:p>
            <a:pPr marL="457200" lvl="0" indent="-298450" algn="l" rtl="0">
              <a:lnSpc>
                <a:spcPct val="115000"/>
              </a:lnSpc>
              <a:spcBef>
                <a:spcPts val="0"/>
              </a:spcBef>
              <a:spcAft>
                <a:spcPts val="0"/>
              </a:spcAft>
              <a:buSzPts val="1100"/>
              <a:buChar char="➔"/>
            </a:pPr>
            <a:r>
              <a:rPr lang="en-US" sz="1200"/>
              <a:t>Categories of Sinhala words</a:t>
            </a:r>
            <a:endParaRPr/>
          </a:p>
          <a:p>
            <a:pPr marL="457200" lvl="0" indent="-311150" algn="l" rtl="0">
              <a:lnSpc>
                <a:spcPct val="115000"/>
              </a:lnSpc>
              <a:spcBef>
                <a:spcPts val="0"/>
              </a:spcBef>
              <a:spcAft>
                <a:spcPts val="0"/>
              </a:spcAft>
              <a:buSzPts val="1300"/>
              <a:buChar char="●"/>
            </a:pPr>
            <a:r>
              <a:rPr lang="en-US" sz="1400"/>
              <a:t>නාම පද</a:t>
            </a:r>
            <a:endParaRPr sz="1400"/>
          </a:p>
          <a:p>
            <a:pPr marL="457200" lvl="0" indent="-311150" algn="l" rtl="0">
              <a:lnSpc>
                <a:spcPct val="115000"/>
              </a:lnSpc>
              <a:spcBef>
                <a:spcPts val="0"/>
              </a:spcBef>
              <a:spcAft>
                <a:spcPts val="0"/>
              </a:spcAft>
              <a:buSzPts val="1300"/>
              <a:buChar char="●"/>
            </a:pPr>
            <a:r>
              <a:rPr lang="en-US" sz="1400"/>
              <a:t>ක්‍රියා පද </a:t>
            </a:r>
            <a:endParaRPr/>
          </a:p>
          <a:p>
            <a:pPr marL="457200" lvl="0" indent="-311150" algn="l" rtl="0">
              <a:lnSpc>
                <a:spcPct val="115000"/>
              </a:lnSpc>
              <a:spcBef>
                <a:spcPts val="0"/>
              </a:spcBef>
              <a:spcAft>
                <a:spcPts val="0"/>
              </a:spcAft>
              <a:buSzPts val="1300"/>
              <a:buChar char="●"/>
            </a:pPr>
            <a:r>
              <a:rPr lang="en-US" sz="1400"/>
              <a:t>විශේෂණ පද</a:t>
            </a:r>
            <a:endParaRPr sz="1400"/>
          </a:p>
          <a:p>
            <a:pPr marL="457200" lvl="0" indent="-311150" algn="l" rtl="0">
              <a:lnSpc>
                <a:spcPct val="115000"/>
              </a:lnSpc>
              <a:spcBef>
                <a:spcPts val="0"/>
              </a:spcBef>
              <a:spcAft>
                <a:spcPts val="0"/>
              </a:spcAft>
              <a:buSzPts val="1300"/>
              <a:buChar char="●"/>
            </a:pPr>
            <a:r>
              <a:rPr lang="en-US" sz="1400"/>
              <a:t>නිපාත</a:t>
            </a:r>
            <a:endParaRPr sz="1400"/>
          </a:p>
          <a:p>
            <a:pPr marL="158750" lvl="0" indent="0" algn="l" rtl="0">
              <a:lnSpc>
                <a:spcPct val="115000"/>
              </a:lnSpc>
              <a:spcBef>
                <a:spcPts val="0"/>
              </a:spcBef>
              <a:spcAft>
                <a:spcPts val="0"/>
              </a:spcAft>
              <a:buSzPts val="1100"/>
              <a:buNone/>
            </a:pPr>
            <a:endParaRPr sz="1100"/>
          </a:p>
        </p:txBody>
      </p:sp>
      <p:pic>
        <p:nvPicPr>
          <p:cNvPr id="149" name="Google Shape;149;p20"/>
          <p:cNvPicPr preferRelativeResize="0"/>
          <p:nvPr/>
        </p:nvPicPr>
        <p:blipFill rotWithShape="1">
          <a:blip r:embed="rId3">
            <a:alphaModFix/>
          </a:blip>
          <a:srcRect/>
          <a:stretch/>
        </p:blipFill>
        <p:spPr>
          <a:xfrm>
            <a:off x="4830925" y="952500"/>
            <a:ext cx="2289450" cy="3734025"/>
          </a:xfrm>
          <a:prstGeom prst="rect">
            <a:avLst/>
          </a:prstGeom>
          <a:noFill/>
          <a:ln>
            <a:noFill/>
          </a:ln>
        </p:spPr>
      </p:pic>
      <p:pic>
        <p:nvPicPr>
          <p:cNvPr id="150" name="Google Shape;150;p20"/>
          <p:cNvPicPr preferRelativeResize="0"/>
          <p:nvPr/>
        </p:nvPicPr>
        <p:blipFill rotWithShape="1">
          <a:blip r:embed="rId4">
            <a:alphaModFix/>
          </a:blip>
          <a:srcRect/>
          <a:stretch/>
        </p:blipFill>
        <p:spPr>
          <a:xfrm>
            <a:off x="7170362" y="1184600"/>
            <a:ext cx="1973638" cy="3262596"/>
          </a:xfrm>
          <a:prstGeom prst="rect">
            <a:avLst/>
          </a:prstGeom>
          <a:noFill/>
          <a:ln>
            <a:noFill/>
          </a:ln>
        </p:spPr>
      </p:pic>
      <p:sp>
        <p:nvSpPr>
          <p:cNvPr id="151" name="Google Shape;151;p20"/>
          <p:cNvSpPr txBox="1"/>
          <p:nvPr/>
        </p:nvSpPr>
        <p:spPr>
          <a:xfrm>
            <a:off x="664369" y="4605000"/>
            <a:ext cx="6013094"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Reference: Karunathilaka, W. (2015). </a:t>
            </a:r>
            <a:r>
              <a:rPr lang="en-US" sz="1200" b="0" i="1" u="none" strike="noStrike" cap="none">
                <a:solidFill>
                  <a:srgbClr val="000000"/>
                </a:solidFill>
                <a:latin typeface="Arial"/>
                <a:ea typeface="Arial"/>
                <a:cs typeface="Arial"/>
                <a:sym typeface="Arial"/>
              </a:rPr>
              <a:t>Sinhala Bhasha Wiyakaranaya</a:t>
            </a:r>
            <a:r>
              <a:rPr lang="en-US" sz="12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Tenses</a:t>
            </a:r>
            <a:endParaRPr/>
          </a:p>
          <a:p>
            <a:pPr marL="457200" lvl="0" indent="-342900" algn="l" rtl="0">
              <a:spcBef>
                <a:spcPts val="0"/>
              </a:spcBef>
              <a:spcAft>
                <a:spcPts val="0"/>
              </a:spcAft>
              <a:buSzPts val="1800"/>
              <a:buChar char="●"/>
            </a:pPr>
            <a:r>
              <a:rPr lang="en-US" sz="1800"/>
              <a:t>Past</a:t>
            </a:r>
            <a:endParaRPr sz="1800"/>
          </a:p>
          <a:p>
            <a:pPr marL="457200" lvl="0" indent="-342900" algn="l" rtl="0">
              <a:spcBef>
                <a:spcPts val="0"/>
              </a:spcBef>
              <a:spcAft>
                <a:spcPts val="0"/>
              </a:spcAft>
              <a:buSzPts val="1800"/>
              <a:buChar char="●"/>
            </a:pPr>
            <a:r>
              <a:rPr lang="en-US" sz="1800"/>
              <a:t>Non Past</a:t>
            </a:r>
            <a:endParaRPr sz="1800"/>
          </a:p>
        </p:txBody>
      </p:sp>
      <p:sp>
        <p:nvSpPr>
          <p:cNvPr id="157" name="Google Shape;157;p21"/>
          <p:cNvSpPr txBox="1">
            <a:spLocks noGrp="1"/>
          </p:cNvSpPr>
          <p:nvPr>
            <p:ph type="title"/>
          </p:nvPr>
        </p:nvSpPr>
        <p:spPr>
          <a:xfrm>
            <a:off x="4317325" y="11902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Number</a:t>
            </a:r>
            <a:endParaRPr/>
          </a:p>
          <a:p>
            <a:pPr marL="457200" lvl="0" indent="-342900" algn="l" rtl="0">
              <a:spcBef>
                <a:spcPts val="0"/>
              </a:spcBef>
              <a:spcAft>
                <a:spcPts val="0"/>
              </a:spcAft>
              <a:buSzPts val="1800"/>
              <a:buChar char="●"/>
            </a:pPr>
            <a:r>
              <a:rPr lang="en-US" sz="1800"/>
              <a:t>Single</a:t>
            </a:r>
            <a:endParaRPr sz="1800"/>
          </a:p>
          <a:p>
            <a:pPr marL="457200" lvl="0" indent="-342900" algn="l" rtl="0">
              <a:spcBef>
                <a:spcPts val="0"/>
              </a:spcBef>
              <a:spcAft>
                <a:spcPts val="0"/>
              </a:spcAft>
              <a:buSzPts val="1800"/>
              <a:buChar char="●"/>
            </a:pPr>
            <a:r>
              <a:rPr lang="en-US" sz="1800"/>
              <a:t>Plural</a:t>
            </a:r>
            <a:endParaRPr sz="1800"/>
          </a:p>
        </p:txBody>
      </p:sp>
      <p:sp>
        <p:nvSpPr>
          <p:cNvPr id="158" name="Google Shape;158;p21"/>
          <p:cNvSpPr txBox="1">
            <a:spLocks noGrp="1"/>
          </p:cNvSpPr>
          <p:nvPr>
            <p:ph type="title"/>
          </p:nvPr>
        </p:nvSpPr>
        <p:spPr>
          <a:xfrm>
            <a:off x="730000" y="270940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Gender</a:t>
            </a:r>
            <a:endParaRPr/>
          </a:p>
          <a:p>
            <a:pPr marL="457200" lvl="0" indent="-342900" algn="l" rtl="0">
              <a:spcBef>
                <a:spcPts val="0"/>
              </a:spcBef>
              <a:spcAft>
                <a:spcPts val="0"/>
              </a:spcAft>
              <a:buSzPts val="1800"/>
              <a:buChar char="●"/>
            </a:pPr>
            <a:r>
              <a:rPr lang="en-US" sz="1800"/>
              <a:t>Masculine</a:t>
            </a:r>
            <a:endParaRPr sz="1800"/>
          </a:p>
          <a:p>
            <a:pPr marL="457200" lvl="0" indent="-342900" algn="l" rtl="0">
              <a:spcBef>
                <a:spcPts val="0"/>
              </a:spcBef>
              <a:spcAft>
                <a:spcPts val="0"/>
              </a:spcAft>
              <a:buSzPts val="1800"/>
              <a:buChar char="●"/>
            </a:pPr>
            <a:r>
              <a:rPr lang="en-US" sz="1800"/>
              <a:t>Feminine</a:t>
            </a:r>
            <a:endParaRPr sz="1800"/>
          </a:p>
          <a:p>
            <a:pPr marL="457200" lvl="0" indent="-342900" algn="l" rtl="0">
              <a:spcBef>
                <a:spcPts val="0"/>
              </a:spcBef>
              <a:spcAft>
                <a:spcPts val="0"/>
              </a:spcAft>
              <a:buSzPts val="1800"/>
              <a:buChar char="●"/>
            </a:pPr>
            <a:r>
              <a:rPr lang="en-US" sz="1800"/>
              <a:t>Neuter </a:t>
            </a:r>
            <a:endParaRPr sz="1800"/>
          </a:p>
        </p:txBody>
      </p:sp>
      <p:sp>
        <p:nvSpPr>
          <p:cNvPr id="159" name="Google Shape;159;p21"/>
          <p:cNvSpPr txBox="1">
            <a:spLocks noGrp="1"/>
          </p:cNvSpPr>
          <p:nvPr>
            <p:ph type="title"/>
          </p:nvPr>
        </p:nvSpPr>
        <p:spPr>
          <a:xfrm>
            <a:off x="4317325" y="2737325"/>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Person</a:t>
            </a:r>
            <a:endParaRPr/>
          </a:p>
          <a:p>
            <a:pPr marL="457200" lvl="0" indent="-342900" algn="l" rtl="0">
              <a:spcBef>
                <a:spcPts val="0"/>
              </a:spcBef>
              <a:spcAft>
                <a:spcPts val="0"/>
              </a:spcAft>
              <a:buSzPts val="1800"/>
              <a:buChar char="●"/>
            </a:pPr>
            <a:r>
              <a:rPr lang="en-US" sz="1800"/>
              <a:t>First Person</a:t>
            </a:r>
            <a:endParaRPr sz="1800"/>
          </a:p>
          <a:p>
            <a:pPr marL="457200" lvl="0" indent="-342900" algn="l" rtl="0">
              <a:spcBef>
                <a:spcPts val="0"/>
              </a:spcBef>
              <a:spcAft>
                <a:spcPts val="0"/>
              </a:spcAft>
              <a:buSzPts val="1800"/>
              <a:buChar char="●"/>
            </a:pPr>
            <a:r>
              <a:rPr lang="en-US" sz="1800"/>
              <a:t>Second Person</a:t>
            </a:r>
            <a:endParaRPr sz="1800"/>
          </a:p>
          <a:p>
            <a:pPr marL="457200" lvl="0" indent="-342900" algn="l" rtl="0">
              <a:spcBef>
                <a:spcPts val="0"/>
              </a:spcBef>
              <a:spcAft>
                <a:spcPts val="0"/>
              </a:spcAft>
              <a:buSzPts val="1800"/>
              <a:buChar char="●"/>
            </a:pPr>
            <a:r>
              <a:rPr lang="en-US" sz="1800"/>
              <a:t>Third Person </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Cases in Sinhala</a:t>
            </a:r>
            <a:endParaRPr/>
          </a:p>
          <a:p>
            <a:pPr marL="0" lvl="0" indent="0" algn="l" rtl="0">
              <a:spcBef>
                <a:spcPts val="0"/>
              </a:spcBef>
              <a:spcAft>
                <a:spcPts val="0"/>
              </a:spcAft>
              <a:buNone/>
            </a:pPr>
            <a:endParaRPr/>
          </a:p>
        </p:txBody>
      </p:sp>
      <p:sp>
        <p:nvSpPr>
          <p:cNvPr id="165" name="Google Shape;165;p22"/>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66" name="Google Shape;166;p22"/>
          <p:cNvPicPr preferRelativeResize="0"/>
          <p:nvPr/>
        </p:nvPicPr>
        <p:blipFill>
          <a:blip r:embed="rId3">
            <a:alphaModFix/>
          </a:blip>
          <a:stretch>
            <a:fillRect/>
          </a:stretch>
        </p:blipFill>
        <p:spPr>
          <a:xfrm>
            <a:off x="775175" y="1944850"/>
            <a:ext cx="6409150" cy="3011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3"/>
          <p:cNvSpPr txBox="1">
            <a:spLocks noGrp="1"/>
          </p:cNvSpPr>
          <p:nvPr>
            <p:ph type="title"/>
          </p:nvPr>
        </p:nvSpPr>
        <p:spPr>
          <a:xfrm>
            <a:off x="730725" y="1318650"/>
            <a:ext cx="3893400" cy="103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US"/>
              <a:t>Morphology</a:t>
            </a:r>
            <a:endParaRPr/>
          </a:p>
          <a:p>
            <a:pPr marL="0" lvl="0" indent="0" algn="l" rtl="0">
              <a:lnSpc>
                <a:spcPct val="100000"/>
              </a:lnSpc>
              <a:spcBef>
                <a:spcPts val="0"/>
              </a:spcBef>
              <a:spcAft>
                <a:spcPts val="0"/>
              </a:spcAft>
              <a:buSzPts val="2600"/>
              <a:buNone/>
            </a:pPr>
            <a:endParaRPr b="0"/>
          </a:p>
        </p:txBody>
      </p:sp>
      <p:sp>
        <p:nvSpPr>
          <p:cNvPr id="172" name="Google Shape;172;p23"/>
          <p:cNvSpPr txBox="1">
            <a:spLocks noGrp="1"/>
          </p:cNvSpPr>
          <p:nvPr>
            <p:ph type="body" idx="1"/>
          </p:nvPr>
        </p:nvSpPr>
        <p:spPr>
          <a:xfrm>
            <a:off x="721225" y="2434125"/>
            <a:ext cx="3893400" cy="2089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Char char="➔"/>
            </a:pPr>
            <a:r>
              <a:rPr lang="en-US" sz="1400"/>
              <a:t>Sinhala is a highly morphological language</a:t>
            </a:r>
            <a:endParaRPr sz="1400"/>
          </a:p>
          <a:p>
            <a:pPr marL="457200" lvl="0" indent="-298450" algn="l" rtl="0">
              <a:lnSpc>
                <a:spcPct val="115000"/>
              </a:lnSpc>
              <a:spcBef>
                <a:spcPts val="0"/>
              </a:spcBef>
              <a:spcAft>
                <a:spcPts val="0"/>
              </a:spcAft>
              <a:buSzPts val="1100"/>
              <a:buChar char="➔"/>
            </a:pPr>
            <a:r>
              <a:rPr lang="en-US" sz="1400"/>
              <a:t>Noun morphemes and verb morphemes</a:t>
            </a:r>
            <a:endParaRPr sz="1400"/>
          </a:p>
          <a:p>
            <a:pPr marL="457200" lvl="0" indent="-298450" algn="l" rtl="0">
              <a:lnSpc>
                <a:spcPct val="115000"/>
              </a:lnSpc>
              <a:spcBef>
                <a:spcPts val="0"/>
              </a:spcBef>
              <a:spcAft>
                <a:spcPts val="0"/>
              </a:spcAft>
              <a:buSzPts val="1100"/>
              <a:buChar char="➔"/>
            </a:pPr>
            <a:r>
              <a:rPr lang="en-US" sz="1400"/>
              <a:t>Different categories of words according to morphology</a:t>
            </a:r>
            <a:endParaRPr sz="1400"/>
          </a:p>
        </p:txBody>
      </p:sp>
      <p:pic>
        <p:nvPicPr>
          <p:cNvPr id="173" name="Google Shape;173;p23" descr="QuickTip.jpg"/>
          <p:cNvPicPr preferRelativeResize="0"/>
          <p:nvPr/>
        </p:nvPicPr>
        <p:blipFill rotWithShape="1">
          <a:blip r:embed="rId3">
            <a:alphaModFix/>
          </a:blip>
          <a:srcRect b="-129"/>
          <a:stretch/>
        </p:blipFill>
        <p:spPr>
          <a:xfrm>
            <a:off x="5146750" y="1184600"/>
            <a:ext cx="1973633" cy="3262601"/>
          </a:xfrm>
          <a:prstGeom prst="rect">
            <a:avLst/>
          </a:prstGeom>
          <a:noFill/>
          <a:ln>
            <a:noFill/>
          </a:ln>
        </p:spPr>
      </p:pic>
      <p:grpSp>
        <p:nvGrpSpPr>
          <p:cNvPr id="174" name="Google Shape;174;p23"/>
          <p:cNvGrpSpPr/>
          <p:nvPr/>
        </p:nvGrpSpPr>
        <p:grpSpPr>
          <a:xfrm>
            <a:off x="5146750" y="3327825"/>
            <a:ext cx="1973700" cy="1119300"/>
            <a:chOff x="5146750" y="3327825"/>
            <a:chExt cx="1973700" cy="1119300"/>
          </a:xfrm>
        </p:grpSpPr>
        <p:sp>
          <p:nvSpPr>
            <p:cNvPr id="175" name="Google Shape;175;p23"/>
            <p:cNvSpPr/>
            <p:nvPr/>
          </p:nvSpPr>
          <p:spPr>
            <a:xfrm>
              <a:off x="5146750" y="3327825"/>
              <a:ext cx="1973700" cy="1119300"/>
            </a:xfrm>
            <a:prstGeom prst="rect">
              <a:avLst/>
            </a:prstGeom>
            <a:solidFill>
              <a:srgbClr val="008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3"/>
            <p:cNvSpPr txBox="1"/>
            <p:nvPr/>
          </p:nvSpPr>
          <p:spPr>
            <a:xfrm>
              <a:off x="5281475" y="3430588"/>
              <a:ext cx="1479000" cy="75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FFFFFF"/>
                  </a:solidFill>
                  <a:latin typeface="Arial"/>
                  <a:ea typeface="Arial"/>
                  <a:cs typeface="Arial"/>
                  <a:sym typeface="Arial"/>
                </a:rPr>
                <a:t>QUICK TIP</a:t>
              </a:r>
              <a:endParaRPr sz="1200" b="1"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700"/>
                <a:buFont typeface="Arial"/>
                <a:buNone/>
              </a:pPr>
              <a:endParaRPr sz="700" b="0" i="0" u="none" strike="noStrike" cap="none">
                <a:solidFill>
                  <a:srgbClr val="FFFFFF"/>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700"/>
                <a:buFont typeface="Arial"/>
                <a:buNone/>
              </a:pPr>
              <a:r>
                <a:rPr lang="en-US" sz="700" b="0" i="0" u="none" strike="noStrike" cap="none">
                  <a:solidFill>
                    <a:srgbClr val="D9F0FF"/>
                  </a:solidFill>
                  <a:latin typeface="Arial"/>
                  <a:ea typeface="Arial"/>
                  <a:cs typeface="Arial"/>
                  <a:sym typeface="Arial"/>
                </a:rPr>
                <a:t>Try right clicking on a photo and using "Replace Image" to show your own photo.</a:t>
              </a:r>
              <a:endParaRPr sz="700" b="0" i="0" u="none" strike="noStrike" cap="none">
                <a:solidFill>
                  <a:srgbClr val="D9F0FF"/>
                </a:solidFill>
                <a:latin typeface="Arial"/>
                <a:ea typeface="Arial"/>
                <a:cs typeface="Arial"/>
                <a:sym typeface="Arial"/>
              </a:endParaRPr>
            </a:p>
          </p:txBody>
        </p:sp>
      </p:grpSp>
      <p:pic>
        <p:nvPicPr>
          <p:cNvPr id="177" name="Google Shape;177;p23" descr="shutterstock_368732306.jpg"/>
          <p:cNvPicPr preferRelativeResize="0"/>
          <p:nvPr/>
        </p:nvPicPr>
        <p:blipFill rotWithShape="1">
          <a:blip r:embed="rId4">
            <a:alphaModFix/>
          </a:blip>
          <a:srcRect/>
          <a:stretch/>
        </p:blipFill>
        <p:spPr>
          <a:xfrm>
            <a:off x="7170362" y="1184600"/>
            <a:ext cx="1973638" cy="3262597"/>
          </a:xfrm>
          <a:prstGeom prst="rect">
            <a:avLst/>
          </a:prstGeom>
          <a:noFill/>
          <a:ln>
            <a:noFill/>
          </a:ln>
        </p:spPr>
      </p:pic>
      <p:pic>
        <p:nvPicPr>
          <p:cNvPr id="178" name="Google Shape;178;p23"/>
          <p:cNvPicPr preferRelativeResize="0"/>
          <p:nvPr/>
        </p:nvPicPr>
        <p:blipFill rotWithShape="1">
          <a:blip r:embed="rId5">
            <a:alphaModFix/>
          </a:blip>
          <a:srcRect/>
          <a:stretch/>
        </p:blipFill>
        <p:spPr>
          <a:xfrm>
            <a:off x="4830925" y="952500"/>
            <a:ext cx="2289450" cy="3734025"/>
          </a:xfrm>
          <a:prstGeom prst="rect">
            <a:avLst/>
          </a:prstGeom>
          <a:noFill/>
          <a:ln>
            <a:noFill/>
          </a:ln>
        </p:spPr>
      </p:pic>
      <p:pic>
        <p:nvPicPr>
          <p:cNvPr id="179" name="Google Shape;179;p23"/>
          <p:cNvPicPr preferRelativeResize="0"/>
          <p:nvPr/>
        </p:nvPicPr>
        <p:blipFill rotWithShape="1">
          <a:blip r:embed="rId6">
            <a:alphaModFix/>
          </a:blip>
          <a:srcRect/>
          <a:stretch/>
        </p:blipFill>
        <p:spPr>
          <a:xfrm>
            <a:off x="7170362" y="1184600"/>
            <a:ext cx="1973638" cy="3262596"/>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1996</Words>
  <Application>Microsoft Office PowerPoint</Application>
  <PresentationFormat>On-screen Show (16:9)</PresentationFormat>
  <Paragraphs>262</Paragraphs>
  <Slides>56</Slides>
  <Notes>56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Proxima Nova</vt:lpstr>
      <vt:lpstr>Raleway</vt:lpstr>
      <vt:lpstr>Arial</vt:lpstr>
      <vt:lpstr>Noto Sans Symbols</vt:lpstr>
      <vt:lpstr>Roboto</vt:lpstr>
      <vt:lpstr>Lato</vt:lpstr>
      <vt:lpstr>Calibri</vt:lpstr>
      <vt:lpstr>Streamline</vt:lpstr>
      <vt:lpstr>සිදත්</vt:lpstr>
      <vt:lpstr>Overview</vt:lpstr>
      <vt:lpstr>Problems to solve</vt:lpstr>
      <vt:lpstr>Project objective</vt:lpstr>
      <vt:lpstr>Deliverables</vt:lpstr>
      <vt:lpstr>Research on Sinhala Language </vt:lpstr>
      <vt:lpstr>Tenses Past Non Past</vt:lpstr>
      <vt:lpstr>Cases in Sinhala </vt:lpstr>
      <vt:lpstr>Morphology </vt:lpstr>
      <vt:lpstr>PowerPoint Presentation</vt:lpstr>
      <vt:lpstr>Verbs categories </vt:lpstr>
      <vt:lpstr>PowerPoint Presentation</vt:lpstr>
      <vt:lpstr>FOMA</vt:lpstr>
      <vt:lpstr>PowerPoint Presentation</vt:lpstr>
      <vt:lpstr>Grammar Checking Deep Learning</vt:lpstr>
      <vt:lpstr>PowerPoint Presentation</vt:lpstr>
      <vt:lpstr>PowerPoint Presentation</vt:lpstr>
      <vt:lpstr>XLE</vt:lpstr>
      <vt:lpstr>Implementation</vt:lpstr>
      <vt:lpstr>Methodology</vt:lpstr>
      <vt:lpstr>Morphology</vt:lpstr>
      <vt:lpstr>3rd person, Singular,  Masculine, Past Tense verb form</vt:lpstr>
      <vt:lpstr>PowerPoint Presentation</vt:lpstr>
      <vt:lpstr>PowerPoint Presentation</vt:lpstr>
      <vt:lpstr>PowerPoint Presentation</vt:lpstr>
      <vt:lpstr>Morphological Analyzer for Verbs  </vt:lpstr>
      <vt:lpstr>PowerPoint Presentation</vt:lpstr>
      <vt:lpstr>PowerPoint Presentation</vt:lpstr>
      <vt:lpstr>PowerPoint Presentation</vt:lpstr>
      <vt:lpstr>PowerPoint Presentation</vt:lpstr>
      <vt:lpstr>PowerPoint Presentation</vt:lpstr>
      <vt:lpstr>Lexical Functional Grammar</vt:lpstr>
      <vt:lpstr>PowerPoint Presentation</vt:lpstr>
      <vt:lpstr>Grammar Scope</vt:lpstr>
      <vt:lpstr>PowerPoint Presentation</vt:lpstr>
      <vt:lpstr>Simple sentences</vt:lpstr>
      <vt:lpstr>Simple Sentences with secondary object</vt:lpstr>
      <vt:lpstr>Complex Sentences</vt:lpstr>
      <vt:lpstr>Arguments for verbs</vt:lpstr>
      <vt:lpstr>Case Handling</vt:lpstr>
      <vt:lpstr>PowerPoint Presentation</vt:lpstr>
      <vt:lpstr>PowerPoint Presentation</vt:lpstr>
      <vt:lpstr>PowerPoint Presentation</vt:lpstr>
      <vt:lpstr>Testing and Validation</vt:lpstr>
      <vt:lpstr>Production Coverage</vt:lpstr>
      <vt:lpstr>Test dataset of 16920 labeled sentences</vt:lpstr>
      <vt:lpstr>Testing Results</vt:lpstr>
      <vt:lpstr>Challenges</vt:lpstr>
      <vt:lpstr>Integrating FST with XLE</vt:lpstr>
      <vt:lpstr>Rule Overriding</vt:lpstr>
      <vt:lpstr>Catching errors</vt:lpstr>
      <vt:lpstr>Conclusion and Future work</vt:lpstr>
      <vt:lpstr>Key References</vt:lpstr>
      <vt:lpstr>PowerPoint Presentation</vt:lpstr>
      <vt:lpstr>Team Sidath</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සිදත්</dc:title>
  <cp:lastModifiedBy>Prabhash Rathnayake</cp:lastModifiedBy>
  <cp:revision>2</cp:revision>
  <dcterms:modified xsi:type="dcterms:W3CDTF">2019-12-09T06:13:31Z</dcterms:modified>
</cp:coreProperties>
</file>